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4" d="100"/>
          <a:sy n="74" d="100"/>
        </p:scale>
        <p:origin x="1053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3657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46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26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54221" y="357188"/>
            <a:ext cx="7235530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 Fundamentals and Web Architecture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812950" y="1042988"/>
            <a:ext cx="551810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Understanding the Building Blocks of Web Communication</a:t>
            </a:r>
            <a:endParaRPr lang="en-US" sz="15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5" y="1685925"/>
            <a:ext cx="4286250" cy="2428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221608" y="4572000"/>
            <a:ext cx="270078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DA2402: Data Curation and Visualization</a:t>
            </a:r>
            <a:endParaRPr lang="en-US" sz="104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BeautifulSoup: DOM Parsing in Python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28600" y="728663"/>
            <a:ext cx="4814888" cy="514350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5" name="Shape 2"/>
          <p:cNvSpPr/>
          <p:nvPr/>
        </p:nvSpPr>
        <p:spPr>
          <a:xfrm>
            <a:off x="228600" y="728663"/>
            <a:ext cx="28575" cy="514350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6" name="Text 3"/>
          <p:cNvSpPr/>
          <p:nvPr/>
        </p:nvSpPr>
        <p:spPr>
          <a:xfrm>
            <a:off x="314325" y="814388"/>
            <a:ext cx="46434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BeautifulSoup is a Python library that creates a parse tree from HTML and XML documents, providing simple methods to navigate, search, and modify the DOM structure. </a:t>
            </a:r>
            <a:endParaRPr lang="en-US" sz="83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753791"/>
            <a:ext cx="142875" cy="7144"/>
          </a:xfrm>
          <a:prstGeom prst="rect">
            <a:avLst/>
          </a:prstGeom>
        </p:spPr>
      </p:pic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632472"/>
            <a:ext cx="178594" cy="714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257384" y="1352823"/>
            <a:ext cx="13369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Creating a Soup Object: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1584413" y="1343024"/>
            <a:ext cx="15559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Parse HTML into a DOM tree </a:t>
            </a:r>
            <a:endParaRPr lang="en-US" sz="837" dirty="0"/>
          </a:p>
        </p:txBody>
      </p:sp>
      <p:sp>
        <p:nvSpPr>
          <p:cNvPr id="17" name="Shape 12"/>
          <p:cNvSpPr/>
          <p:nvPr/>
        </p:nvSpPr>
        <p:spPr>
          <a:xfrm>
            <a:off x="228600" y="2778919"/>
            <a:ext cx="4814888" cy="142875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18" name="Shape 13"/>
          <p:cNvSpPr/>
          <p:nvPr/>
        </p:nvSpPr>
        <p:spPr>
          <a:xfrm>
            <a:off x="285750" y="2886075"/>
            <a:ext cx="4700588" cy="1700213"/>
          </a:xfrm>
          <a:prstGeom prst="rect">
            <a:avLst/>
          </a:prstGeom>
          <a:solidFill>
            <a:srgbClr val="F5F2F0"/>
          </a:solidFill>
          <a:ln/>
        </p:spPr>
      </p:sp>
      <p:sp>
        <p:nvSpPr>
          <p:cNvPr id="19" name="Text 14"/>
          <p:cNvSpPr/>
          <p:nvPr/>
        </p:nvSpPr>
        <p:spPr>
          <a:xfrm>
            <a:off x="385763" y="2993231"/>
            <a:ext cx="2400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77A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from</a:t>
            </a:r>
            <a:endParaRPr lang="en-US" sz="732" dirty="0"/>
          </a:p>
        </p:txBody>
      </p:sp>
      <p:sp>
        <p:nvSpPr>
          <p:cNvPr id="20" name="Text 15"/>
          <p:cNvSpPr/>
          <p:nvPr/>
        </p:nvSpPr>
        <p:spPr>
          <a:xfrm>
            <a:off x="625804" y="2993231"/>
            <a:ext cx="3000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bs4 </a:t>
            </a:r>
            <a:endParaRPr lang="en-US" sz="732" dirty="0"/>
          </a:p>
        </p:txBody>
      </p:sp>
      <p:sp>
        <p:nvSpPr>
          <p:cNvPr id="21" name="Text 16"/>
          <p:cNvSpPr/>
          <p:nvPr/>
        </p:nvSpPr>
        <p:spPr>
          <a:xfrm>
            <a:off x="925841" y="2993231"/>
            <a:ext cx="3600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77A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import</a:t>
            </a:r>
            <a:endParaRPr lang="en-US" sz="732" dirty="0"/>
          </a:p>
        </p:txBody>
      </p:sp>
      <p:sp>
        <p:nvSpPr>
          <p:cNvPr id="22" name="Text 17"/>
          <p:cNvSpPr/>
          <p:nvPr/>
        </p:nvSpPr>
        <p:spPr>
          <a:xfrm>
            <a:off x="1285903" y="2993231"/>
            <a:ext cx="84011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BeautifulSoup
</a:t>
            </a:r>
            <a:endParaRPr lang="en-US" sz="732" dirty="0"/>
          </a:p>
        </p:txBody>
      </p:sp>
      <p:sp>
        <p:nvSpPr>
          <p:cNvPr id="23" name="Text 18"/>
          <p:cNvSpPr/>
          <p:nvPr/>
        </p:nvSpPr>
        <p:spPr>
          <a:xfrm>
            <a:off x="385763" y="3293269"/>
            <a:ext cx="90011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From a string</a:t>
            </a:r>
            <a:endParaRPr lang="en-US" sz="732" dirty="0"/>
          </a:p>
        </p:txBody>
      </p:sp>
      <p:sp>
        <p:nvSpPr>
          <p:cNvPr id="24" name="Text 19"/>
          <p:cNvSpPr/>
          <p:nvPr/>
        </p:nvSpPr>
        <p:spPr>
          <a:xfrm>
            <a:off x="385763" y="3443288"/>
            <a:ext cx="5400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html_doc </a:t>
            </a:r>
            <a:endParaRPr lang="en-US" sz="732" dirty="0"/>
          </a:p>
        </p:txBody>
      </p:sp>
      <p:sp>
        <p:nvSpPr>
          <p:cNvPr id="25" name="Shape 20"/>
          <p:cNvSpPr/>
          <p:nvPr/>
        </p:nvSpPr>
        <p:spPr>
          <a:xfrm>
            <a:off x="925841" y="3443288"/>
            <a:ext cx="60024" cy="135731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26" name="Text 21"/>
          <p:cNvSpPr/>
          <p:nvPr/>
        </p:nvSpPr>
        <p:spPr>
          <a:xfrm>
            <a:off x="925841" y="3443288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A6E3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732" dirty="0"/>
          </a:p>
        </p:txBody>
      </p:sp>
      <p:sp>
        <p:nvSpPr>
          <p:cNvPr id="27" name="Text 22"/>
          <p:cNvSpPr/>
          <p:nvPr/>
        </p:nvSpPr>
        <p:spPr>
          <a:xfrm>
            <a:off x="385763" y="3443288"/>
            <a:ext cx="450056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"""&lt;html&gt;&lt;head&gt;&lt;title&gt;Example&lt;/title&gt;&lt;/head&gt;</a:t>
            </a: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&lt;body&gt;&lt;h1&gt;Hello World&lt;/h1&gt;&lt;p class="content"&gt;Paragraph&lt;/p&gt;&lt;/body&gt;&lt;/html&gt;"""</a:t>
            </a:r>
            <a:endParaRPr lang="en-US" sz="732" dirty="0"/>
          </a:p>
        </p:txBody>
      </p:sp>
      <p:sp>
        <p:nvSpPr>
          <p:cNvPr id="28" name="Text 23"/>
          <p:cNvSpPr/>
          <p:nvPr/>
        </p:nvSpPr>
        <p:spPr>
          <a:xfrm>
            <a:off x="385763" y="3743325"/>
            <a:ext cx="3000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soup </a:t>
            </a:r>
            <a:endParaRPr lang="en-US" sz="732" dirty="0"/>
          </a:p>
        </p:txBody>
      </p:sp>
      <p:sp>
        <p:nvSpPr>
          <p:cNvPr id="29" name="Shape 24"/>
          <p:cNvSpPr/>
          <p:nvPr/>
        </p:nvSpPr>
        <p:spPr>
          <a:xfrm>
            <a:off x="685800" y="3743325"/>
            <a:ext cx="60024" cy="135731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30" name="Text 25"/>
          <p:cNvSpPr/>
          <p:nvPr/>
        </p:nvSpPr>
        <p:spPr>
          <a:xfrm>
            <a:off x="685800" y="3743325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A6E3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732" dirty="0"/>
          </a:p>
        </p:txBody>
      </p:sp>
      <p:sp>
        <p:nvSpPr>
          <p:cNvPr id="31" name="Text 26"/>
          <p:cNvSpPr/>
          <p:nvPr/>
        </p:nvSpPr>
        <p:spPr>
          <a:xfrm>
            <a:off x="745824" y="3743325"/>
            <a:ext cx="84011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BeautifulSoup</a:t>
            </a:r>
            <a:endParaRPr lang="en-US" sz="732" dirty="0"/>
          </a:p>
        </p:txBody>
      </p:sp>
      <p:sp>
        <p:nvSpPr>
          <p:cNvPr id="32" name="Text 27"/>
          <p:cNvSpPr/>
          <p:nvPr/>
        </p:nvSpPr>
        <p:spPr>
          <a:xfrm>
            <a:off x="1585940" y="3743325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732" dirty="0"/>
          </a:p>
        </p:txBody>
      </p:sp>
      <p:sp>
        <p:nvSpPr>
          <p:cNvPr id="33" name="Text 28"/>
          <p:cNvSpPr/>
          <p:nvPr/>
        </p:nvSpPr>
        <p:spPr>
          <a:xfrm>
            <a:off x="1645965" y="3743325"/>
            <a:ext cx="4800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html_doc</a:t>
            </a:r>
            <a:endParaRPr lang="en-US" sz="732" dirty="0"/>
          </a:p>
        </p:txBody>
      </p:sp>
      <p:sp>
        <p:nvSpPr>
          <p:cNvPr id="34" name="Text 29"/>
          <p:cNvSpPr/>
          <p:nvPr/>
        </p:nvSpPr>
        <p:spPr>
          <a:xfrm>
            <a:off x="2126047" y="3743325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  <a:endParaRPr lang="en-US" sz="732" dirty="0"/>
          </a:p>
        </p:txBody>
      </p:sp>
      <p:sp>
        <p:nvSpPr>
          <p:cNvPr id="35" name="Text 30"/>
          <p:cNvSpPr/>
          <p:nvPr/>
        </p:nvSpPr>
        <p:spPr>
          <a:xfrm>
            <a:off x="2246095" y="3743325"/>
            <a:ext cx="3600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'lxml'</a:t>
            </a:r>
            <a:endParaRPr lang="en-US" sz="732" dirty="0"/>
          </a:p>
        </p:txBody>
      </p:sp>
      <p:sp>
        <p:nvSpPr>
          <p:cNvPr id="36" name="Text 31"/>
          <p:cNvSpPr/>
          <p:nvPr/>
        </p:nvSpPr>
        <p:spPr>
          <a:xfrm>
            <a:off x="2606157" y="3743325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732" dirty="0"/>
          </a:p>
        </p:txBody>
      </p:sp>
      <p:sp>
        <p:nvSpPr>
          <p:cNvPr id="37" name="Text 32"/>
          <p:cNvSpPr/>
          <p:nvPr/>
        </p:nvSpPr>
        <p:spPr>
          <a:xfrm>
            <a:off x="385763" y="4043363"/>
            <a:ext cx="78012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From a file</a:t>
            </a:r>
            <a:endParaRPr lang="en-US" sz="732" dirty="0"/>
          </a:p>
        </p:txBody>
      </p:sp>
      <p:sp>
        <p:nvSpPr>
          <p:cNvPr id="38" name="Text 33"/>
          <p:cNvSpPr/>
          <p:nvPr/>
        </p:nvSpPr>
        <p:spPr>
          <a:xfrm>
            <a:off x="385763" y="4193381"/>
            <a:ext cx="2400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77A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with</a:t>
            </a:r>
            <a:endParaRPr lang="en-US" sz="732" dirty="0"/>
          </a:p>
        </p:txBody>
      </p:sp>
      <p:sp>
        <p:nvSpPr>
          <p:cNvPr id="39" name="Text 34"/>
          <p:cNvSpPr/>
          <p:nvPr/>
        </p:nvSpPr>
        <p:spPr>
          <a:xfrm>
            <a:off x="685828" y="4193381"/>
            <a:ext cx="2400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open</a:t>
            </a:r>
            <a:endParaRPr lang="en-US" sz="732" dirty="0"/>
          </a:p>
        </p:txBody>
      </p:sp>
      <p:sp>
        <p:nvSpPr>
          <p:cNvPr id="40" name="Text 35"/>
          <p:cNvSpPr/>
          <p:nvPr/>
        </p:nvSpPr>
        <p:spPr>
          <a:xfrm>
            <a:off x="925869" y="4193381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732" dirty="0"/>
          </a:p>
        </p:txBody>
      </p:sp>
      <p:sp>
        <p:nvSpPr>
          <p:cNvPr id="41" name="Text 36"/>
          <p:cNvSpPr/>
          <p:nvPr/>
        </p:nvSpPr>
        <p:spPr>
          <a:xfrm>
            <a:off x="985893" y="4193381"/>
            <a:ext cx="84011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'example.html'</a:t>
            </a:r>
            <a:endParaRPr lang="en-US" sz="732" dirty="0"/>
          </a:p>
        </p:txBody>
      </p:sp>
      <p:sp>
        <p:nvSpPr>
          <p:cNvPr id="42" name="Text 37"/>
          <p:cNvSpPr/>
          <p:nvPr/>
        </p:nvSpPr>
        <p:spPr>
          <a:xfrm>
            <a:off x="1826009" y="4193381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732" dirty="0"/>
          </a:p>
        </p:txBody>
      </p:sp>
      <p:sp>
        <p:nvSpPr>
          <p:cNvPr id="43" name="Text 38"/>
          <p:cNvSpPr/>
          <p:nvPr/>
        </p:nvSpPr>
        <p:spPr>
          <a:xfrm>
            <a:off x="1946058" y="4193381"/>
            <a:ext cx="12002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77A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as</a:t>
            </a:r>
            <a:endParaRPr lang="en-US" sz="732" dirty="0"/>
          </a:p>
        </p:txBody>
      </p:sp>
      <p:sp>
        <p:nvSpPr>
          <p:cNvPr id="44" name="Text 39"/>
          <p:cNvSpPr/>
          <p:nvPr/>
        </p:nvSpPr>
        <p:spPr>
          <a:xfrm>
            <a:off x="2066079" y="4193381"/>
            <a:ext cx="12002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f</a:t>
            </a:r>
            <a:endParaRPr lang="en-US" sz="732" dirty="0"/>
          </a:p>
        </p:txBody>
      </p:sp>
      <p:sp>
        <p:nvSpPr>
          <p:cNvPr id="45" name="Text 40"/>
          <p:cNvSpPr/>
          <p:nvPr/>
        </p:nvSpPr>
        <p:spPr>
          <a:xfrm>
            <a:off x="2186099" y="4193381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  <a:endParaRPr lang="en-US" sz="732" dirty="0"/>
          </a:p>
        </p:txBody>
      </p:sp>
      <p:sp>
        <p:nvSpPr>
          <p:cNvPr id="46" name="Text 41"/>
          <p:cNvSpPr/>
          <p:nvPr/>
        </p:nvSpPr>
        <p:spPr>
          <a:xfrm>
            <a:off x="385763" y="4343400"/>
            <a:ext cx="5400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soup </a:t>
            </a:r>
            <a:endParaRPr lang="en-US" sz="732" dirty="0"/>
          </a:p>
        </p:txBody>
      </p:sp>
      <p:sp>
        <p:nvSpPr>
          <p:cNvPr id="47" name="Shape 42"/>
          <p:cNvSpPr/>
          <p:nvPr/>
        </p:nvSpPr>
        <p:spPr>
          <a:xfrm>
            <a:off x="925841" y="4343400"/>
            <a:ext cx="60024" cy="135731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48" name="Text 43"/>
          <p:cNvSpPr/>
          <p:nvPr/>
        </p:nvSpPr>
        <p:spPr>
          <a:xfrm>
            <a:off x="925841" y="4343400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A6E3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732" dirty="0"/>
          </a:p>
        </p:txBody>
      </p:sp>
      <p:sp>
        <p:nvSpPr>
          <p:cNvPr id="49" name="Text 44"/>
          <p:cNvSpPr/>
          <p:nvPr/>
        </p:nvSpPr>
        <p:spPr>
          <a:xfrm>
            <a:off x="985865" y="4343400"/>
            <a:ext cx="84011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BeautifulSoup</a:t>
            </a:r>
            <a:endParaRPr lang="en-US" sz="732" dirty="0"/>
          </a:p>
        </p:txBody>
      </p:sp>
      <p:sp>
        <p:nvSpPr>
          <p:cNvPr id="50" name="Text 45"/>
          <p:cNvSpPr/>
          <p:nvPr/>
        </p:nvSpPr>
        <p:spPr>
          <a:xfrm>
            <a:off x="1825982" y="4343400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732" dirty="0"/>
          </a:p>
        </p:txBody>
      </p:sp>
      <p:sp>
        <p:nvSpPr>
          <p:cNvPr id="51" name="Text 46"/>
          <p:cNvSpPr/>
          <p:nvPr/>
        </p:nvSpPr>
        <p:spPr>
          <a:xfrm>
            <a:off x="1886006" y="4343400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</a:t>
            </a:r>
            <a:endParaRPr lang="en-US" sz="732" dirty="0"/>
          </a:p>
        </p:txBody>
      </p:sp>
      <p:sp>
        <p:nvSpPr>
          <p:cNvPr id="52" name="Text 47"/>
          <p:cNvSpPr/>
          <p:nvPr/>
        </p:nvSpPr>
        <p:spPr>
          <a:xfrm>
            <a:off x="1946030" y="4343400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  <a:endParaRPr lang="en-US" sz="732" dirty="0"/>
          </a:p>
        </p:txBody>
      </p:sp>
      <p:sp>
        <p:nvSpPr>
          <p:cNvPr id="53" name="Text 48"/>
          <p:cNvSpPr/>
          <p:nvPr/>
        </p:nvSpPr>
        <p:spPr>
          <a:xfrm>
            <a:off x="2066079" y="4343400"/>
            <a:ext cx="3600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'lxml'</a:t>
            </a:r>
            <a:endParaRPr lang="en-US" sz="732" dirty="0"/>
          </a:p>
        </p:txBody>
      </p:sp>
      <p:sp>
        <p:nvSpPr>
          <p:cNvPr id="54" name="Text 49"/>
          <p:cNvSpPr/>
          <p:nvPr/>
        </p:nvSpPr>
        <p:spPr>
          <a:xfrm>
            <a:off x="2426140" y="4343400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732" dirty="0"/>
          </a:p>
        </p:txBody>
      </p:sp>
      <p:pic>
        <p:nvPicPr>
          <p:cNvPr id="5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1457325"/>
            <a:ext cx="3214688" cy="2500313"/>
          </a:xfrm>
          <a:prstGeom prst="rect">
            <a:avLst/>
          </a:prstGeom>
        </p:spPr>
      </p:pic>
      <p:sp>
        <p:nvSpPr>
          <p:cNvPr id="56" name="Text 50"/>
          <p:cNvSpPr/>
          <p:nvPr/>
        </p:nvSpPr>
        <p:spPr>
          <a:xfrm>
            <a:off x="228600" y="4743450"/>
            <a:ext cx="86868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BeautifulSoup provides a Pythonic interface to the DOM, making web scraping intuitive and efficient </a:t>
            </a:r>
            <a:endParaRPr lang="en-US" sz="83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292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DOM Navigation with BeautifulSoup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728663"/>
            <a:ext cx="42291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Finding Elements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28600" y="1042988"/>
            <a:ext cx="200025" cy="200025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06" y="1139428"/>
            <a:ext cx="100013" cy="71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4350" y="1042988"/>
            <a:ext cx="247472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Direct Element Access</a:t>
            </a:r>
            <a:endParaRPr lang="en-US" sz="837" dirty="0"/>
          </a:p>
        </p:txBody>
      </p:sp>
      <p:sp>
        <p:nvSpPr>
          <p:cNvPr id="8" name="Shape 4"/>
          <p:cNvSpPr/>
          <p:nvPr/>
        </p:nvSpPr>
        <p:spPr>
          <a:xfrm>
            <a:off x="514350" y="1243013"/>
            <a:ext cx="2474723" cy="85725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9" name="Shape 5"/>
          <p:cNvSpPr/>
          <p:nvPr/>
        </p:nvSpPr>
        <p:spPr>
          <a:xfrm>
            <a:off x="571500" y="1350169"/>
            <a:ext cx="2360423" cy="1250156"/>
          </a:xfrm>
          <a:prstGeom prst="rect">
            <a:avLst/>
          </a:prstGeom>
          <a:solidFill>
            <a:srgbClr val="F5F2F0"/>
          </a:solidFill>
          <a:ln/>
        </p:spPr>
      </p:sp>
      <p:sp>
        <p:nvSpPr>
          <p:cNvPr id="10" name="Text 6"/>
          <p:cNvSpPr/>
          <p:nvPr/>
        </p:nvSpPr>
        <p:spPr>
          <a:xfrm>
            <a:off x="671513" y="1457325"/>
            <a:ext cx="138019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Find first occurrence</a:t>
            </a:r>
            <a:endParaRPr lang="en-US" sz="732" dirty="0"/>
          </a:p>
        </p:txBody>
      </p:sp>
      <p:sp>
        <p:nvSpPr>
          <p:cNvPr id="11" name="Text 7"/>
          <p:cNvSpPr/>
          <p:nvPr/>
        </p:nvSpPr>
        <p:spPr>
          <a:xfrm>
            <a:off x="671513" y="1607344"/>
            <a:ext cx="2400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soup</a:t>
            </a:r>
            <a:endParaRPr lang="en-US" sz="732" dirty="0"/>
          </a:p>
        </p:txBody>
      </p:sp>
      <p:sp>
        <p:nvSpPr>
          <p:cNvPr id="12" name="Text 8"/>
          <p:cNvSpPr/>
          <p:nvPr/>
        </p:nvSpPr>
        <p:spPr>
          <a:xfrm>
            <a:off x="911554" y="1607344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13" name="Text 9"/>
          <p:cNvSpPr/>
          <p:nvPr/>
        </p:nvSpPr>
        <p:spPr>
          <a:xfrm>
            <a:off x="971578" y="1607344"/>
            <a:ext cx="2400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find</a:t>
            </a:r>
            <a:endParaRPr lang="en-US" sz="732" dirty="0"/>
          </a:p>
        </p:txBody>
      </p:sp>
      <p:sp>
        <p:nvSpPr>
          <p:cNvPr id="14" name="Text 10"/>
          <p:cNvSpPr/>
          <p:nvPr/>
        </p:nvSpPr>
        <p:spPr>
          <a:xfrm>
            <a:off x="1211619" y="1607344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732" dirty="0"/>
          </a:p>
        </p:txBody>
      </p:sp>
      <p:sp>
        <p:nvSpPr>
          <p:cNvPr id="15" name="Text 11"/>
          <p:cNvSpPr/>
          <p:nvPr/>
        </p:nvSpPr>
        <p:spPr>
          <a:xfrm>
            <a:off x="1271643" y="1607344"/>
            <a:ext cx="2400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'h1'</a:t>
            </a:r>
            <a:endParaRPr lang="en-US" sz="732" dirty="0"/>
          </a:p>
        </p:txBody>
      </p:sp>
      <p:sp>
        <p:nvSpPr>
          <p:cNvPr id="16" name="Text 12"/>
          <p:cNvSpPr/>
          <p:nvPr/>
        </p:nvSpPr>
        <p:spPr>
          <a:xfrm>
            <a:off x="1511684" y="1607344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732" dirty="0"/>
          </a:p>
        </p:txBody>
      </p:sp>
      <p:sp>
        <p:nvSpPr>
          <p:cNvPr id="17" name="Text 13"/>
          <p:cNvSpPr/>
          <p:nvPr/>
        </p:nvSpPr>
        <p:spPr>
          <a:xfrm>
            <a:off x="1691729" y="1607344"/>
            <a:ext cx="108015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First h1 element</a:t>
            </a:r>
            <a:endParaRPr lang="en-US" sz="732" dirty="0"/>
          </a:p>
        </p:txBody>
      </p:sp>
      <p:sp>
        <p:nvSpPr>
          <p:cNvPr id="18" name="Text 14"/>
          <p:cNvSpPr/>
          <p:nvPr/>
        </p:nvSpPr>
        <p:spPr>
          <a:xfrm>
            <a:off x="671513" y="1757363"/>
            <a:ext cx="2400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soup</a:t>
            </a:r>
            <a:endParaRPr lang="en-US" sz="732" dirty="0"/>
          </a:p>
        </p:txBody>
      </p:sp>
      <p:sp>
        <p:nvSpPr>
          <p:cNvPr id="19" name="Text 15"/>
          <p:cNvSpPr/>
          <p:nvPr/>
        </p:nvSpPr>
        <p:spPr>
          <a:xfrm>
            <a:off x="911554" y="1757363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20" name="Text 16"/>
          <p:cNvSpPr/>
          <p:nvPr/>
        </p:nvSpPr>
        <p:spPr>
          <a:xfrm>
            <a:off x="971578" y="1757363"/>
            <a:ext cx="72009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h1          </a:t>
            </a:r>
            <a:endParaRPr lang="en-US" sz="732" dirty="0"/>
          </a:p>
        </p:txBody>
      </p:sp>
      <p:sp>
        <p:nvSpPr>
          <p:cNvPr id="21" name="Text 17"/>
          <p:cNvSpPr/>
          <p:nvPr/>
        </p:nvSpPr>
        <p:spPr>
          <a:xfrm>
            <a:off x="1691673" y="1757363"/>
            <a:ext cx="90011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Same as above</a:t>
            </a:r>
            <a:endParaRPr lang="en-US" sz="732" dirty="0"/>
          </a:p>
        </p:txBody>
      </p:sp>
      <p:sp>
        <p:nvSpPr>
          <p:cNvPr id="22" name="Text 18"/>
          <p:cNvSpPr/>
          <p:nvPr/>
        </p:nvSpPr>
        <p:spPr>
          <a:xfrm>
            <a:off x="671513" y="2057400"/>
            <a:ext cx="132017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Find all occurrences</a:t>
            </a:r>
            <a:endParaRPr lang="en-US" sz="732" dirty="0"/>
          </a:p>
        </p:txBody>
      </p:sp>
      <p:sp>
        <p:nvSpPr>
          <p:cNvPr id="23" name="Text 19"/>
          <p:cNvSpPr/>
          <p:nvPr/>
        </p:nvSpPr>
        <p:spPr>
          <a:xfrm>
            <a:off x="671513" y="2207419"/>
            <a:ext cx="2400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soup</a:t>
            </a:r>
            <a:endParaRPr lang="en-US" sz="732" dirty="0"/>
          </a:p>
        </p:txBody>
      </p:sp>
      <p:sp>
        <p:nvSpPr>
          <p:cNvPr id="24" name="Text 20"/>
          <p:cNvSpPr/>
          <p:nvPr/>
        </p:nvSpPr>
        <p:spPr>
          <a:xfrm>
            <a:off x="911554" y="2207419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25" name="Text 21"/>
          <p:cNvSpPr/>
          <p:nvPr/>
        </p:nvSpPr>
        <p:spPr>
          <a:xfrm>
            <a:off x="971578" y="2207419"/>
            <a:ext cx="4800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find_all</a:t>
            </a:r>
            <a:endParaRPr lang="en-US" sz="732" dirty="0"/>
          </a:p>
        </p:txBody>
      </p:sp>
      <p:sp>
        <p:nvSpPr>
          <p:cNvPr id="26" name="Text 22"/>
          <p:cNvSpPr/>
          <p:nvPr/>
        </p:nvSpPr>
        <p:spPr>
          <a:xfrm>
            <a:off x="1451660" y="2207419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732" dirty="0"/>
          </a:p>
        </p:txBody>
      </p:sp>
      <p:sp>
        <p:nvSpPr>
          <p:cNvPr id="27" name="Text 23"/>
          <p:cNvSpPr/>
          <p:nvPr/>
        </p:nvSpPr>
        <p:spPr>
          <a:xfrm>
            <a:off x="1511684" y="2207419"/>
            <a:ext cx="18004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'p'</a:t>
            </a:r>
            <a:endParaRPr lang="en-US" sz="732" dirty="0"/>
          </a:p>
        </p:txBody>
      </p:sp>
      <p:sp>
        <p:nvSpPr>
          <p:cNvPr id="28" name="Text 24"/>
          <p:cNvSpPr/>
          <p:nvPr/>
        </p:nvSpPr>
        <p:spPr>
          <a:xfrm>
            <a:off x="1691729" y="2207419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732" dirty="0"/>
          </a:p>
        </p:txBody>
      </p:sp>
      <p:sp>
        <p:nvSpPr>
          <p:cNvPr id="29" name="Text 25"/>
          <p:cNvSpPr/>
          <p:nvPr/>
        </p:nvSpPr>
        <p:spPr>
          <a:xfrm>
            <a:off x="1871774" y="2207419"/>
            <a:ext cx="96013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All p elements</a:t>
            </a:r>
            <a:endParaRPr lang="en-US" sz="732" dirty="0"/>
          </a:p>
        </p:txBody>
      </p:sp>
      <p:sp>
        <p:nvSpPr>
          <p:cNvPr id="30" name="Text 26"/>
          <p:cNvSpPr/>
          <p:nvPr/>
        </p:nvSpPr>
        <p:spPr>
          <a:xfrm>
            <a:off x="671513" y="2357438"/>
            <a:ext cx="2400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soup</a:t>
            </a:r>
            <a:endParaRPr lang="en-US" sz="732" dirty="0"/>
          </a:p>
        </p:txBody>
      </p:sp>
      <p:sp>
        <p:nvSpPr>
          <p:cNvPr id="31" name="Text 27"/>
          <p:cNvSpPr/>
          <p:nvPr/>
        </p:nvSpPr>
        <p:spPr>
          <a:xfrm>
            <a:off x="911554" y="2357438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732" dirty="0"/>
          </a:p>
        </p:txBody>
      </p:sp>
      <p:sp>
        <p:nvSpPr>
          <p:cNvPr id="32" name="Text 28"/>
          <p:cNvSpPr/>
          <p:nvPr/>
        </p:nvSpPr>
        <p:spPr>
          <a:xfrm>
            <a:off x="971578" y="2357438"/>
            <a:ext cx="18004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'p'</a:t>
            </a:r>
            <a:endParaRPr lang="en-US" sz="732" dirty="0"/>
          </a:p>
        </p:txBody>
      </p:sp>
      <p:sp>
        <p:nvSpPr>
          <p:cNvPr id="33" name="Text 29"/>
          <p:cNvSpPr/>
          <p:nvPr/>
        </p:nvSpPr>
        <p:spPr>
          <a:xfrm>
            <a:off x="1151623" y="2357438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732" dirty="0"/>
          </a:p>
        </p:txBody>
      </p:sp>
      <p:sp>
        <p:nvSpPr>
          <p:cNvPr id="34" name="Text 30"/>
          <p:cNvSpPr/>
          <p:nvPr/>
        </p:nvSpPr>
        <p:spPr>
          <a:xfrm>
            <a:off x="1871746" y="2357438"/>
            <a:ext cx="90011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Same as above</a:t>
            </a:r>
            <a:endParaRPr lang="en-US" sz="732" dirty="0"/>
          </a:p>
        </p:txBody>
      </p:sp>
      <p:sp>
        <p:nvSpPr>
          <p:cNvPr id="35" name="Shape 31"/>
          <p:cNvSpPr/>
          <p:nvPr/>
        </p:nvSpPr>
        <p:spPr>
          <a:xfrm>
            <a:off x="228600" y="2214563"/>
            <a:ext cx="200025" cy="200025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3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06" y="2311003"/>
            <a:ext cx="100013" cy="7144"/>
          </a:xfrm>
          <a:prstGeom prst="rect">
            <a:avLst/>
          </a:prstGeom>
        </p:spPr>
      </p:pic>
      <p:sp>
        <p:nvSpPr>
          <p:cNvPr id="37" name="Text 32"/>
          <p:cNvSpPr/>
          <p:nvPr/>
        </p:nvSpPr>
        <p:spPr>
          <a:xfrm>
            <a:off x="514350" y="2214563"/>
            <a:ext cx="355485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CSS Selector Methods</a:t>
            </a:r>
            <a:endParaRPr lang="en-US" sz="837" dirty="0"/>
          </a:p>
        </p:txBody>
      </p:sp>
      <p:sp>
        <p:nvSpPr>
          <p:cNvPr id="38" name="Shape 33"/>
          <p:cNvSpPr/>
          <p:nvPr/>
        </p:nvSpPr>
        <p:spPr>
          <a:xfrm>
            <a:off x="514350" y="2414588"/>
            <a:ext cx="3554853" cy="85725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9" name="Shape 34"/>
          <p:cNvSpPr/>
          <p:nvPr/>
        </p:nvSpPr>
        <p:spPr>
          <a:xfrm>
            <a:off x="571500" y="2521744"/>
            <a:ext cx="3440553" cy="800100"/>
          </a:xfrm>
          <a:prstGeom prst="rect">
            <a:avLst/>
          </a:prstGeom>
          <a:solidFill>
            <a:srgbClr val="F5F2F0"/>
          </a:solidFill>
          <a:ln/>
        </p:spPr>
      </p:sp>
      <p:sp>
        <p:nvSpPr>
          <p:cNvPr id="40" name="Text 35"/>
          <p:cNvSpPr/>
          <p:nvPr/>
        </p:nvSpPr>
        <p:spPr>
          <a:xfrm>
            <a:off x="671513" y="2628900"/>
            <a:ext cx="252032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CSS selectors (similar to querySelector)</a:t>
            </a:r>
            <a:endParaRPr lang="en-US" sz="732" dirty="0"/>
          </a:p>
        </p:txBody>
      </p:sp>
      <p:sp>
        <p:nvSpPr>
          <p:cNvPr id="41" name="Text 36"/>
          <p:cNvSpPr/>
          <p:nvPr/>
        </p:nvSpPr>
        <p:spPr>
          <a:xfrm>
            <a:off x="671513" y="2778919"/>
            <a:ext cx="2400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soup</a:t>
            </a:r>
            <a:endParaRPr lang="en-US" sz="732" dirty="0"/>
          </a:p>
        </p:txBody>
      </p:sp>
      <p:sp>
        <p:nvSpPr>
          <p:cNvPr id="42" name="Text 37"/>
          <p:cNvSpPr/>
          <p:nvPr/>
        </p:nvSpPr>
        <p:spPr>
          <a:xfrm>
            <a:off x="911554" y="2778919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43" name="Text 38"/>
          <p:cNvSpPr/>
          <p:nvPr/>
        </p:nvSpPr>
        <p:spPr>
          <a:xfrm>
            <a:off x="971578" y="2778919"/>
            <a:ext cx="3600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</a:t>
            </a:r>
            <a:endParaRPr lang="en-US" sz="732" dirty="0"/>
          </a:p>
        </p:txBody>
      </p:sp>
      <p:sp>
        <p:nvSpPr>
          <p:cNvPr id="44" name="Text 39"/>
          <p:cNvSpPr/>
          <p:nvPr/>
        </p:nvSpPr>
        <p:spPr>
          <a:xfrm>
            <a:off x="1331640" y="2778919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732" dirty="0"/>
          </a:p>
        </p:txBody>
      </p:sp>
      <p:sp>
        <p:nvSpPr>
          <p:cNvPr id="45" name="Text 40"/>
          <p:cNvSpPr/>
          <p:nvPr/>
        </p:nvSpPr>
        <p:spPr>
          <a:xfrm>
            <a:off x="1391664" y="2778919"/>
            <a:ext cx="78012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'div.content'</a:t>
            </a:r>
            <a:endParaRPr lang="en-US" sz="732" dirty="0"/>
          </a:p>
        </p:txBody>
      </p:sp>
      <p:sp>
        <p:nvSpPr>
          <p:cNvPr id="46" name="Text 41"/>
          <p:cNvSpPr/>
          <p:nvPr/>
        </p:nvSpPr>
        <p:spPr>
          <a:xfrm>
            <a:off x="2171784" y="2778919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732" dirty="0"/>
          </a:p>
        </p:txBody>
      </p:sp>
      <p:sp>
        <p:nvSpPr>
          <p:cNvPr id="47" name="Text 42"/>
          <p:cNvSpPr/>
          <p:nvPr/>
        </p:nvSpPr>
        <p:spPr>
          <a:xfrm>
            <a:off x="2351829" y="2778919"/>
            <a:ext cx="156021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div with class 'content'</a:t>
            </a:r>
            <a:endParaRPr lang="en-US" sz="732" dirty="0"/>
          </a:p>
        </p:txBody>
      </p:sp>
      <p:sp>
        <p:nvSpPr>
          <p:cNvPr id="48" name="Text 43"/>
          <p:cNvSpPr/>
          <p:nvPr/>
        </p:nvSpPr>
        <p:spPr>
          <a:xfrm>
            <a:off x="671513" y="2928938"/>
            <a:ext cx="2400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soup</a:t>
            </a:r>
            <a:endParaRPr lang="en-US" sz="732" dirty="0"/>
          </a:p>
        </p:txBody>
      </p:sp>
      <p:sp>
        <p:nvSpPr>
          <p:cNvPr id="49" name="Text 44"/>
          <p:cNvSpPr/>
          <p:nvPr/>
        </p:nvSpPr>
        <p:spPr>
          <a:xfrm>
            <a:off x="911554" y="2928938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50" name="Text 45"/>
          <p:cNvSpPr/>
          <p:nvPr/>
        </p:nvSpPr>
        <p:spPr>
          <a:xfrm>
            <a:off x="971578" y="2928938"/>
            <a:ext cx="3600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</a:t>
            </a:r>
            <a:endParaRPr lang="en-US" sz="732" dirty="0"/>
          </a:p>
        </p:txBody>
      </p:sp>
      <p:sp>
        <p:nvSpPr>
          <p:cNvPr id="51" name="Text 46"/>
          <p:cNvSpPr/>
          <p:nvPr/>
        </p:nvSpPr>
        <p:spPr>
          <a:xfrm>
            <a:off x="1331640" y="2928938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732" dirty="0"/>
          </a:p>
        </p:txBody>
      </p:sp>
      <p:sp>
        <p:nvSpPr>
          <p:cNvPr id="52" name="Text 47"/>
          <p:cNvSpPr/>
          <p:nvPr/>
        </p:nvSpPr>
        <p:spPr>
          <a:xfrm>
            <a:off x="1391664" y="2928938"/>
            <a:ext cx="5400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'#main p'</a:t>
            </a:r>
            <a:endParaRPr lang="en-US" sz="732" dirty="0"/>
          </a:p>
        </p:txBody>
      </p:sp>
      <p:sp>
        <p:nvSpPr>
          <p:cNvPr id="53" name="Text 48"/>
          <p:cNvSpPr/>
          <p:nvPr/>
        </p:nvSpPr>
        <p:spPr>
          <a:xfrm>
            <a:off x="1931743" y="2928938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732" dirty="0"/>
          </a:p>
        </p:txBody>
      </p:sp>
      <p:sp>
        <p:nvSpPr>
          <p:cNvPr id="54" name="Text 49"/>
          <p:cNvSpPr/>
          <p:nvPr/>
        </p:nvSpPr>
        <p:spPr>
          <a:xfrm>
            <a:off x="2351829" y="2928938"/>
            <a:ext cx="15001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p elements inside #main</a:t>
            </a:r>
            <a:endParaRPr lang="en-US" sz="732" dirty="0"/>
          </a:p>
        </p:txBody>
      </p:sp>
      <p:sp>
        <p:nvSpPr>
          <p:cNvPr id="55" name="Text 50"/>
          <p:cNvSpPr/>
          <p:nvPr/>
        </p:nvSpPr>
        <p:spPr>
          <a:xfrm>
            <a:off x="671513" y="3078956"/>
            <a:ext cx="2400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soup</a:t>
            </a:r>
            <a:endParaRPr lang="en-US" sz="732" dirty="0"/>
          </a:p>
        </p:txBody>
      </p:sp>
      <p:sp>
        <p:nvSpPr>
          <p:cNvPr id="56" name="Text 51"/>
          <p:cNvSpPr/>
          <p:nvPr/>
        </p:nvSpPr>
        <p:spPr>
          <a:xfrm>
            <a:off x="911554" y="3078956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57" name="Text 52"/>
          <p:cNvSpPr/>
          <p:nvPr/>
        </p:nvSpPr>
        <p:spPr>
          <a:xfrm>
            <a:off x="971578" y="3078956"/>
            <a:ext cx="3600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</a:t>
            </a:r>
            <a:endParaRPr lang="en-US" sz="732" dirty="0"/>
          </a:p>
        </p:txBody>
      </p:sp>
      <p:sp>
        <p:nvSpPr>
          <p:cNvPr id="58" name="Text 53"/>
          <p:cNvSpPr/>
          <p:nvPr/>
        </p:nvSpPr>
        <p:spPr>
          <a:xfrm>
            <a:off x="1331640" y="3078956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732" dirty="0"/>
          </a:p>
        </p:txBody>
      </p:sp>
      <p:sp>
        <p:nvSpPr>
          <p:cNvPr id="59" name="Text 54"/>
          <p:cNvSpPr/>
          <p:nvPr/>
        </p:nvSpPr>
        <p:spPr>
          <a:xfrm>
            <a:off x="1391664" y="3078956"/>
            <a:ext cx="5400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'ul &gt; li'</a:t>
            </a:r>
            <a:endParaRPr lang="en-US" sz="732" dirty="0"/>
          </a:p>
        </p:txBody>
      </p:sp>
      <p:sp>
        <p:nvSpPr>
          <p:cNvPr id="60" name="Text 55"/>
          <p:cNvSpPr/>
          <p:nvPr/>
        </p:nvSpPr>
        <p:spPr>
          <a:xfrm>
            <a:off x="1931743" y="3078956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732" dirty="0"/>
          </a:p>
        </p:txBody>
      </p:sp>
      <p:sp>
        <p:nvSpPr>
          <p:cNvPr id="61" name="Text 56"/>
          <p:cNvSpPr/>
          <p:nvPr/>
        </p:nvSpPr>
        <p:spPr>
          <a:xfrm>
            <a:off x="2351829" y="3078956"/>
            <a:ext cx="156021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direct li children of ul</a:t>
            </a:r>
            <a:endParaRPr lang="en-US" sz="732" dirty="0"/>
          </a:p>
        </p:txBody>
      </p:sp>
      <p:sp>
        <p:nvSpPr>
          <p:cNvPr id="62" name="Text 57"/>
          <p:cNvSpPr/>
          <p:nvPr/>
        </p:nvSpPr>
        <p:spPr>
          <a:xfrm>
            <a:off x="228600" y="3386138"/>
            <a:ext cx="42291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DOM Tree Navigation</a:t>
            </a:r>
            <a:endParaRPr lang="en-US" sz="1350" dirty="0"/>
          </a:p>
        </p:txBody>
      </p:sp>
      <p:sp>
        <p:nvSpPr>
          <p:cNvPr id="63" name="Shape 58"/>
          <p:cNvSpPr/>
          <p:nvPr/>
        </p:nvSpPr>
        <p:spPr>
          <a:xfrm>
            <a:off x="228600" y="3700463"/>
            <a:ext cx="200025" cy="200025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6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355" y="3796903"/>
            <a:ext cx="112514" cy="7144"/>
          </a:xfrm>
          <a:prstGeom prst="rect">
            <a:avLst/>
          </a:prstGeom>
        </p:spPr>
      </p:pic>
      <p:sp>
        <p:nvSpPr>
          <p:cNvPr id="65" name="Text 59"/>
          <p:cNvSpPr/>
          <p:nvPr/>
        </p:nvSpPr>
        <p:spPr>
          <a:xfrm>
            <a:off x="514350" y="3700463"/>
            <a:ext cx="325475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Parent, Children, and Siblings</a:t>
            </a:r>
            <a:endParaRPr lang="en-US" sz="837" dirty="0"/>
          </a:p>
        </p:txBody>
      </p:sp>
      <p:sp>
        <p:nvSpPr>
          <p:cNvPr id="66" name="Shape 60"/>
          <p:cNvSpPr/>
          <p:nvPr/>
        </p:nvSpPr>
        <p:spPr>
          <a:xfrm>
            <a:off x="514350" y="3900488"/>
            <a:ext cx="3254759" cy="85725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67" name="Shape 61"/>
          <p:cNvSpPr/>
          <p:nvPr/>
        </p:nvSpPr>
        <p:spPr>
          <a:xfrm>
            <a:off x="571500" y="4007644"/>
            <a:ext cx="3140459" cy="1850231"/>
          </a:xfrm>
          <a:prstGeom prst="rect">
            <a:avLst/>
          </a:prstGeom>
          <a:solidFill>
            <a:srgbClr val="F5F2F0"/>
          </a:solidFill>
          <a:ln/>
        </p:spPr>
      </p:sp>
      <p:sp>
        <p:nvSpPr>
          <p:cNvPr id="68" name="Text 62"/>
          <p:cNvSpPr/>
          <p:nvPr/>
        </p:nvSpPr>
        <p:spPr>
          <a:xfrm>
            <a:off x="671513" y="4114800"/>
            <a:ext cx="114015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Parent navigation</a:t>
            </a:r>
            <a:endParaRPr lang="en-US" sz="732" dirty="0"/>
          </a:p>
        </p:txBody>
      </p:sp>
      <p:sp>
        <p:nvSpPr>
          <p:cNvPr id="69" name="Text 63"/>
          <p:cNvSpPr/>
          <p:nvPr/>
        </p:nvSpPr>
        <p:spPr>
          <a:xfrm>
            <a:off x="671513" y="4264819"/>
            <a:ext cx="42005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element</a:t>
            </a:r>
            <a:endParaRPr lang="en-US" sz="732" dirty="0"/>
          </a:p>
        </p:txBody>
      </p:sp>
      <p:sp>
        <p:nvSpPr>
          <p:cNvPr id="70" name="Text 64"/>
          <p:cNvSpPr/>
          <p:nvPr/>
        </p:nvSpPr>
        <p:spPr>
          <a:xfrm>
            <a:off x="1091571" y="4264819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71" name="Text 65"/>
          <p:cNvSpPr/>
          <p:nvPr/>
        </p:nvSpPr>
        <p:spPr>
          <a:xfrm>
            <a:off x="1151595" y="4264819"/>
            <a:ext cx="78012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parent       </a:t>
            </a:r>
            <a:endParaRPr lang="en-US" sz="732" dirty="0"/>
          </a:p>
        </p:txBody>
      </p:sp>
      <p:sp>
        <p:nvSpPr>
          <p:cNvPr id="72" name="Text 66"/>
          <p:cNvSpPr/>
          <p:nvPr/>
        </p:nvSpPr>
        <p:spPr>
          <a:xfrm>
            <a:off x="1931715" y="4264819"/>
            <a:ext cx="90011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Direct parent</a:t>
            </a:r>
            <a:endParaRPr lang="en-US" sz="732" dirty="0"/>
          </a:p>
        </p:txBody>
      </p:sp>
      <p:sp>
        <p:nvSpPr>
          <p:cNvPr id="73" name="Text 67"/>
          <p:cNvSpPr/>
          <p:nvPr/>
        </p:nvSpPr>
        <p:spPr>
          <a:xfrm>
            <a:off x="671513" y="4414838"/>
            <a:ext cx="42005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element</a:t>
            </a:r>
            <a:endParaRPr lang="en-US" sz="732" dirty="0"/>
          </a:p>
        </p:txBody>
      </p:sp>
      <p:sp>
        <p:nvSpPr>
          <p:cNvPr id="74" name="Text 68"/>
          <p:cNvSpPr/>
          <p:nvPr/>
        </p:nvSpPr>
        <p:spPr>
          <a:xfrm>
            <a:off x="1091571" y="4414838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75" name="Text 69"/>
          <p:cNvSpPr/>
          <p:nvPr/>
        </p:nvSpPr>
        <p:spPr>
          <a:xfrm>
            <a:off x="1151595" y="4414838"/>
            <a:ext cx="78012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parents      </a:t>
            </a:r>
            <a:endParaRPr lang="en-US" sz="732" dirty="0"/>
          </a:p>
        </p:txBody>
      </p:sp>
      <p:sp>
        <p:nvSpPr>
          <p:cNvPr id="76" name="Text 70"/>
          <p:cNvSpPr/>
          <p:nvPr/>
        </p:nvSpPr>
        <p:spPr>
          <a:xfrm>
            <a:off x="1931715" y="4414838"/>
            <a:ext cx="156021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All ancestors (iterator)</a:t>
            </a:r>
            <a:endParaRPr lang="en-US" sz="732" dirty="0"/>
          </a:p>
        </p:txBody>
      </p:sp>
      <p:sp>
        <p:nvSpPr>
          <p:cNvPr id="77" name="Text 71"/>
          <p:cNvSpPr/>
          <p:nvPr/>
        </p:nvSpPr>
        <p:spPr>
          <a:xfrm>
            <a:off x="671513" y="4714875"/>
            <a:ext cx="108015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Child navigation</a:t>
            </a:r>
            <a:endParaRPr lang="en-US" sz="732" dirty="0"/>
          </a:p>
        </p:txBody>
      </p:sp>
      <p:sp>
        <p:nvSpPr>
          <p:cNvPr id="78" name="Text 72"/>
          <p:cNvSpPr/>
          <p:nvPr/>
        </p:nvSpPr>
        <p:spPr>
          <a:xfrm>
            <a:off x="671513" y="4864894"/>
            <a:ext cx="42005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element</a:t>
            </a:r>
            <a:endParaRPr lang="en-US" sz="732" dirty="0"/>
          </a:p>
        </p:txBody>
      </p:sp>
      <p:sp>
        <p:nvSpPr>
          <p:cNvPr id="79" name="Text 73"/>
          <p:cNvSpPr/>
          <p:nvPr/>
        </p:nvSpPr>
        <p:spPr>
          <a:xfrm>
            <a:off x="1091571" y="4864894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80" name="Text 74"/>
          <p:cNvSpPr/>
          <p:nvPr/>
        </p:nvSpPr>
        <p:spPr>
          <a:xfrm>
            <a:off x="1151595" y="4864894"/>
            <a:ext cx="78012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contents     </a:t>
            </a:r>
            <a:endParaRPr lang="en-US" sz="732" dirty="0"/>
          </a:p>
        </p:txBody>
      </p:sp>
      <p:sp>
        <p:nvSpPr>
          <p:cNvPr id="81" name="Text 75"/>
          <p:cNvSpPr/>
          <p:nvPr/>
        </p:nvSpPr>
        <p:spPr>
          <a:xfrm>
            <a:off x="1931715" y="4864894"/>
            <a:ext cx="15001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Direct children as list</a:t>
            </a:r>
            <a:endParaRPr lang="en-US" sz="732" dirty="0"/>
          </a:p>
        </p:txBody>
      </p:sp>
      <p:sp>
        <p:nvSpPr>
          <p:cNvPr id="82" name="Text 76"/>
          <p:cNvSpPr/>
          <p:nvPr/>
        </p:nvSpPr>
        <p:spPr>
          <a:xfrm>
            <a:off x="671513" y="5014913"/>
            <a:ext cx="42005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element</a:t>
            </a:r>
            <a:endParaRPr lang="en-US" sz="732" dirty="0"/>
          </a:p>
        </p:txBody>
      </p:sp>
      <p:sp>
        <p:nvSpPr>
          <p:cNvPr id="83" name="Text 77"/>
          <p:cNvSpPr/>
          <p:nvPr/>
        </p:nvSpPr>
        <p:spPr>
          <a:xfrm>
            <a:off x="1091571" y="5014913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84" name="Text 78"/>
          <p:cNvSpPr/>
          <p:nvPr/>
        </p:nvSpPr>
        <p:spPr>
          <a:xfrm>
            <a:off x="1151595" y="5014913"/>
            <a:ext cx="78012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children     </a:t>
            </a:r>
            <a:endParaRPr lang="en-US" sz="732" dirty="0"/>
          </a:p>
        </p:txBody>
      </p:sp>
      <p:sp>
        <p:nvSpPr>
          <p:cNvPr id="85" name="Text 79"/>
          <p:cNvSpPr/>
          <p:nvPr/>
        </p:nvSpPr>
        <p:spPr>
          <a:xfrm>
            <a:off x="1931715" y="5014913"/>
            <a:ext cx="168023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Direct children (iterator)</a:t>
            </a:r>
            <a:endParaRPr lang="en-US" sz="732" dirty="0"/>
          </a:p>
        </p:txBody>
      </p:sp>
      <p:sp>
        <p:nvSpPr>
          <p:cNvPr id="86" name="Text 80"/>
          <p:cNvSpPr/>
          <p:nvPr/>
        </p:nvSpPr>
        <p:spPr>
          <a:xfrm>
            <a:off x="671513" y="5314950"/>
            <a:ext cx="12001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Sibling navigation</a:t>
            </a:r>
            <a:endParaRPr lang="en-US" sz="732" dirty="0"/>
          </a:p>
        </p:txBody>
      </p:sp>
      <p:sp>
        <p:nvSpPr>
          <p:cNvPr id="87" name="Text 81"/>
          <p:cNvSpPr/>
          <p:nvPr/>
        </p:nvSpPr>
        <p:spPr>
          <a:xfrm>
            <a:off x="671513" y="5464969"/>
            <a:ext cx="42005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element</a:t>
            </a:r>
            <a:endParaRPr lang="en-US" sz="732" dirty="0"/>
          </a:p>
        </p:txBody>
      </p:sp>
      <p:sp>
        <p:nvSpPr>
          <p:cNvPr id="88" name="Text 82"/>
          <p:cNvSpPr/>
          <p:nvPr/>
        </p:nvSpPr>
        <p:spPr>
          <a:xfrm>
            <a:off x="1091571" y="5464969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89" name="Text 83"/>
          <p:cNvSpPr/>
          <p:nvPr/>
        </p:nvSpPr>
        <p:spPr>
          <a:xfrm>
            <a:off x="1151595" y="5464969"/>
            <a:ext cx="102013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next_sibling     </a:t>
            </a:r>
            <a:endParaRPr lang="en-US" sz="732" dirty="0"/>
          </a:p>
        </p:txBody>
      </p:sp>
      <p:sp>
        <p:nvSpPr>
          <p:cNvPr id="90" name="Text 84"/>
          <p:cNvSpPr/>
          <p:nvPr/>
        </p:nvSpPr>
        <p:spPr>
          <a:xfrm>
            <a:off x="2171728" y="5464969"/>
            <a:ext cx="84011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Next sibling</a:t>
            </a:r>
            <a:endParaRPr lang="en-US" sz="732" dirty="0"/>
          </a:p>
        </p:txBody>
      </p:sp>
      <p:sp>
        <p:nvSpPr>
          <p:cNvPr id="91" name="Text 85"/>
          <p:cNvSpPr/>
          <p:nvPr/>
        </p:nvSpPr>
        <p:spPr>
          <a:xfrm>
            <a:off x="671513" y="5614988"/>
            <a:ext cx="42005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element</a:t>
            </a:r>
            <a:endParaRPr lang="en-US" sz="732" dirty="0"/>
          </a:p>
        </p:txBody>
      </p:sp>
      <p:sp>
        <p:nvSpPr>
          <p:cNvPr id="92" name="Text 86"/>
          <p:cNvSpPr/>
          <p:nvPr/>
        </p:nvSpPr>
        <p:spPr>
          <a:xfrm>
            <a:off x="1091571" y="5614988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93" name="Text 87"/>
          <p:cNvSpPr/>
          <p:nvPr/>
        </p:nvSpPr>
        <p:spPr>
          <a:xfrm>
            <a:off x="1151595" y="5614988"/>
            <a:ext cx="102013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previous_sibling </a:t>
            </a:r>
            <a:endParaRPr lang="en-US" sz="732" dirty="0"/>
          </a:p>
        </p:txBody>
      </p:sp>
      <p:sp>
        <p:nvSpPr>
          <p:cNvPr id="94" name="Text 88"/>
          <p:cNvSpPr/>
          <p:nvPr/>
        </p:nvSpPr>
        <p:spPr>
          <a:xfrm>
            <a:off x="2171728" y="5614988"/>
            <a:ext cx="108015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Previous sibling</a:t>
            </a:r>
            <a:endParaRPr lang="en-US" sz="732" dirty="0"/>
          </a:p>
        </p:txBody>
      </p:sp>
      <p:pic>
        <p:nvPicPr>
          <p:cNvPr id="9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8751" y="792052"/>
            <a:ext cx="4639497" cy="3608498"/>
          </a:xfrm>
          <a:prstGeom prst="rect">
            <a:avLst/>
          </a:prstGeom>
        </p:spPr>
      </p:pic>
      <p:sp>
        <p:nvSpPr>
          <p:cNvPr id="96" name="Text 89"/>
          <p:cNvSpPr/>
          <p:nvPr/>
        </p:nvSpPr>
        <p:spPr>
          <a:xfrm>
            <a:off x="228600" y="4929188"/>
            <a:ext cx="86868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BeautifulSoup's navigation methods mirror DOM relationships, making tree traversal intuitive </a:t>
            </a:r>
            <a:endParaRPr lang="en-US" sz="83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007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Extraction Techniques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728663"/>
            <a:ext cx="438082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Content Extraction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28600" y="1042988"/>
            <a:ext cx="200025" cy="200025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57" y="1139428"/>
            <a:ext cx="87511" cy="71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4350" y="1042988"/>
            <a:ext cx="331475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Text and Attribute Extraction</a:t>
            </a:r>
            <a:endParaRPr lang="en-US" sz="837" dirty="0"/>
          </a:p>
        </p:txBody>
      </p:sp>
      <p:sp>
        <p:nvSpPr>
          <p:cNvPr id="8" name="Shape 4"/>
          <p:cNvSpPr/>
          <p:nvPr/>
        </p:nvSpPr>
        <p:spPr>
          <a:xfrm>
            <a:off x="514350" y="1243013"/>
            <a:ext cx="3314756" cy="85725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9" name="Shape 5"/>
          <p:cNvSpPr/>
          <p:nvPr/>
        </p:nvSpPr>
        <p:spPr>
          <a:xfrm>
            <a:off x="571500" y="1350169"/>
            <a:ext cx="3200456" cy="1400175"/>
          </a:xfrm>
          <a:prstGeom prst="rect">
            <a:avLst/>
          </a:prstGeom>
          <a:solidFill>
            <a:srgbClr val="F5F2F0"/>
          </a:solidFill>
          <a:ln/>
        </p:spPr>
      </p:sp>
      <p:sp>
        <p:nvSpPr>
          <p:cNvPr id="10" name="Text 6"/>
          <p:cNvSpPr/>
          <p:nvPr/>
        </p:nvSpPr>
        <p:spPr>
          <a:xfrm>
            <a:off x="671513" y="1457325"/>
            <a:ext cx="102013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Text extraction</a:t>
            </a:r>
            <a:endParaRPr lang="en-US" sz="732" dirty="0"/>
          </a:p>
        </p:txBody>
      </p:sp>
      <p:sp>
        <p:nvSpPr>
          <p:cNvPr id="11" name="Text 7"/>
          <p:cNvSpPr/>
          <p:nvPr/>
        </p:nvSpPr>
        <p:spPr>
          <a:xfrm>
            <a:off x="671513" y="1607344"/>
            <a:ext cx="42005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element</a:t>
            </a:r>
            <a:endParaRPr lang="en-US" sz="732" dirty="0"/>
          </a:p>
        </p:txBody>
      </p:sp>
      <p:sp>
        <p:nvSpPr>
          <p:cNvPr id="12" name="Text 8"/>
          <p:cNvSpPr/>
          <p:nvPr/>
        </p:nvSpPr>
        <p:spPr>
          <a:xfrm>
            <a:off x="1091571" y="1607344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13" name="Text 9"/>
          <p:cNvSpPr/>
          <p:nvPr/>
        </p:nvSpPr>
        <p:spPr>
          <a:xfrm>
            <a:off x="1151595" y="1607344"/>
            <a:ext cx="66009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text       </a:t>
            </a:r>
            <a:endParaRPr lang="en-US" sz="732" dirty="0"/>
          </a:p>
        </p:txBody>
      </p:sp>
      <p:sp>
        <p:nvSpPr>
          <p:cNvPr id="14" name="Text 10"/>
          <p:cNvSpPr/>
          <p:nvPr/>
        </p:nvSpPr>
        <p:spPr>
          <a:xfrm>
            <a:off x="1811694" y="1607344"/>
            <a:ext cx="108015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Get visible text</a:t>
            </a:r>
            <a:endParaRPr lang="en-US" sz="732" dirty="0"/>
          </a:p>
        </p:txBody>
      </p:sp>
      <p:sp>
        <p:nvSpPr>
          <p:cNvPr id="15" name="Text 11"/>
          <p:cNvSpPr/>
          <p:nvPr/>
        </p:nvSpPr>
        <p:spPr>
          <a:xfrm>
            <a:off x="671513" y="1757363"/>
            <a:ext cx="42005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element</a:t>
            </a:r>
            <a:endParaRPr lang="en-US" sz="732" dirty="0"/>
          </a:p>
        </p:txBody>
      </p:sp>
      <p:sp>
        <p:nvSpPr>
          <p:cNvPr id="16" name="Text 12"/>
          <p:cNvSpPr/>
          <p:nvPr/>
        </p:nvSpPr>
        <p:spPr>
          <a:xfrm>
            <a:off x="1091571" y="1757363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17" name="Text 13"/>
          <p:cNvSpPr/>
          <p:nvPr/>
        </p:nvSpPr>
        <p:spPr>
          <a:xfrm>
            <a:off x="1151595" y="1757363"/>
            <a:ext cx="4800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get_text</a:t>
            </a:r>
            <a:endParaRPr lang="en-US" sz="732" dirty="0"/>
          </a:p>
        </p:txBody>
      </p:sp>
      <p:sp>
        <p:nvSpPr>
          <p:cNvPr id="18" name="Text 14"/>
          <p:cNvSpPr/>
          <p:nvPr/>
        </p:nvSpPr>
        <p:spPr>
          <a:xfrm>
            <a:off x="1631677" y="1757363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732" dirty="0"/>
          </a:p>
        </p:txBody>
      </p:sp>
      <p:sp>
        <p:nvSpPr>
          <p:cNvPr id="19" name="Text 15"/>
          <p:cNvSpPr/>
          <p:nvPr/>
        </p:nvSpPr>
        <p:spPr>
          <a:xfrm>
            <a:off x="1691701" y="1757363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732" dirty="0"/>
          </a:p>
        </p:txBody>
      </p:sp>
      <p:sp>
        <p:nvSpPr>
          <p:cNvPr id="20" name="Text 16"/>
          <p:cNvSpPr/>
          <p:nvPr/>
        </p:nvSpPr>
        <p:spPr>
          <a:xfrm>
            <a:off x="1811750" y="1757363"/>
            <a:ext cx="114015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With more options</a:t>
            </a:r>
            <a:endParaRPr lang="en-US" sz="732" dirty="0"/>
          </a:p>
        </p:txBody>
      </p:sp>
      <p:sp>
        <p:nvSpPr>
          <p:cNvPr id="21" name="Text 17"/>
          <p:cNvSpPr/>
          <p:nvPr/>
        </p:nvSpPr>
        <p:spPr>
          <a:xfrm>
            <a:off x="671513" y="2057400"/>
            <a:ext cx="132017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Attribute extraction</a:t>
            </a:r>
            <a:endParaRPr lang="en-US" sz="732" dirty="0"/>
          </a:p>
        </p:txBody>
      </p:sp>
      <p:sp>
        <p:nvSpPr>
          <p:cNvPr id="22" name="Text 18"/>
          <p:cNvSpPr/>
          <p:nvPr/>
        </p:nvSpPr>
        <p:spPr>
          <a:xfrm>
            <a:off x="671513" y="2207419"/>
            <a:ext cx="42005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element</a:t>
            </a:r>
            <a:endParaRPr lang="en-US" sz="732" dirty="0"/>
          </a:p>
        </p:txBody>
      </p:sp>
      <p:sp>
        <p:nvSpPr>
          <p:cNvPr id="23" name="Text 19"/>
          <p:cNvSpPr/>
          <p:nvPr/>
        </p:nvSpPr>
        <p:spPr>
          <a:xfrm>
            <a:off x="1091571" y="2207419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[</a:t>
            </a:r>
            <a:endParaRPr lang="en-US" sz="732" dirty="0"/>
          </a:p>
        </p:txBody>
      </p:sp>
      <p:sp>
        <p:nvSpPr>
          <p:cNvPr id="24" name="Text 20"/>
          <p:cNvSpPr/>
          <p:nvPr/>
        </p:nvSpPr>
        <p:spPr>
          <a:xfrm>
            <a:off x="1151595" y="2207419"/>
            <a:ext cx="3600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'href'</a:t>
            </a:r>
            <a:endParaRPr lang="en-US" sz="732" dirty="0"/>
          </a:p>
        </p:txBody>
      </p:sp>
      <p:sp>
        <p:nvSpPr>
          <p:cNvPr id="25" name="Text 21"/>
          <p:cNvSpPr/>
          <p:nvPr/>
        </p:nvSpPr>
        <p:spPr>
          <a:xfrm>
            <a:off x="1511657" y="2207419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]</a:t>
            </a:r>
            <a:endParaRPr lang="en-US" sz="732" dirty="0"/>
          </a:p>
        </p:txBody>
      </p:sp>
      <p:sp>
        <p:nvSpPr>
          <p:cNvPr id="26" name="Text 22"/>
          <p:cNvSpPr/>
          <p:nvPr/>
        </p:nvSpPr>
        <p:spPr>
          <a:xfrm>
            <a:off x="2231780" y="2207419"/>
            <a:ext cx="126017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Get attribute value</a:t>
            </a:r>
            <a:endParaRPr lang="en-US" sz="732" dirty="0"/>
          </a:p>
        </p:txBody>
      </p:sp>
      <p:sp>
        <p:nvSpPr>
          <p:cNvPr id="27" name="Text 23"/>
          <p:cNvSpPr/>
          <p:nvPr/>
        </p:nvSpPr>
        <p:spPr>
          <a:xfrm>
            <a:off x="671513" y="2357438"/>
            <a:ext cx="42005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element</a:t>
            </a:r>
            <a:endParaRPr lang="en-US" sz="732" dirty="0"/>
          </a:p>
        </p:txBody>
      </p:sp>
      <p:sp>
        <p:nvSpPr>
          <p:cNvPr id="28" name="Text 24"/>
          <p:cNvSpPr/>
          <p:nvPr/>
        </p:nvSpPr>
        <p:spPr>
          <a:xfrm>
            <a:off x="1091571" y="2357438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29" name="Text 25"/>
          <p:cNvSpPr/>
          <p:nvPr/>
        </p:nvSpPr>
        <p:spPr>
          <a:xfrm>
            <a:off x="1151595" y="2357438"/>
            <a:ext cx="18004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get</a:t>
            </a:r>
            <a:endParaRPr lang="en-US" sz="732" dirty="0"/>
          </a:p>
        </p:txBody>
      </p:sp>
      <p:sp>
        <p:nvSpPr>
          <p:cNvPr id="30" name="Text 26"/>
          <p:cNvSpPr/>
          <p:nvPr/>
        </p:nvSpPr>
        <p:spPr>
          <a:xfrm>
            <a:off x="1331640" y="2357438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732" dirty="0"/>
          </a:p>
        </p:txBody>
      </p:sp>
      <p:sp>
        <p:nvSpPr>
          <p:cNvPr id="31" name="Text 27"/>
          <p:cNvSpPr/>
          <p:nvPr/>
        </p:nvSpPr>
        <p:spPr>
          <a:xfrm>
            <a:off x="1391664" y="2357438"/>
            <a:ext cx="42005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'class'</a:t>
            </a:r>
            <a:endParaRPr lang="en-US" sz="732" dirty="0"/>
          </a:p>
        </p:txBody>
      </p:sp>
      <p:sp>
        <p:nvSpPr>
          <p:cNvPr id="32" name="Text 28"/>
          <p:cNvSpPr/>
          <p:nvPr/>
        </p:nvSpPr>
        <p:spPr>
          <a:xfrm>
            <a:off x="1811722" y="2357438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732" dirty="0"/>
          </a:p>
        </p:txBody>
      </p:sp>
      <p:sp>
        <p:nvSpPr>
          <p:cNvPr id="33" name="Text 29"/>
          <p:cNvSpPr/>
          <p:nvPr/>
        </p:nvSpPr>
        <p:spPr>
          <a:xfrm>
            <a:off x="2231808" y="2357438"/>
            <a:ext cx="138019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Safe attribute access</a:t>
            </a:r>
            <a:endParaRPr lang="en-US" sz="732" dirty="0"/>
          </a:p>
        </p:txBody>
      </p:sp>
      <p:sp>
        <p:nvSpPr>
          <p:cNvPr id="34" name="Text 30"/>
          <p:cNvSpPr/>
          <p:nvPr/>
        </p:nvSpPr>
        <p:spPr>
          <a:xfrm>
            <a:off x="671513" y="2507456"/>
            <a:ext cx="42005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element</a:t>
            </a:r>
            <a:endParaRPr lang="en-US" sz="732" dirty="0"/>
          </a:p>
        </p:txBody>
      </p:sp>
      <p:sp>
        <p:nvSpPr>
          <p:cNvPr id="35" name="Text 31"/>
          <p:cNvSpPr/>
          <p:nvPr/>
        </p:nvSpPr>
        <p:spPr>
          <a:xfrm>
            <a:off x="1091571" y="2507456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36" name="Text 32"/>
          <p:cNvSpPr/>
          <p:nvPr/>
        </p:nvSpPr>
        <p:spPr>
          <a:xfrm>
            <a:off x="1151595" y="2507456"/>
            <a:ext cx="108015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attrs             </a:t>
            </a:r>
            <a:endParaRPr lang="en-US" sz="732" dirty="0"/>
          </a:p>
        </p:txBody>
      </p:sp>
      <p:sp>
        <p:nvSpPr>
          <p:cNvPr id="37" name="Text 33"/>
          <p:cNvSpPr/>
          <p:nvPr/>
        </p:nvSpPr>
        <p:spPr>
          <a:xfrm>
            <a:off x="2231752" y="2507456"/>
            <a:ext cx="144019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All attributes as dict</a:t>
            </a:r>
            <a:endParaRPr lang="en-US" sz="732" dirty="0"/>
          </a:p>
        </p:txBody>
      </p:sp>
      <p:sp>
        <p:nvSpPr>
          <p:cNvPr id="38" name="Text 34"/>
          <p:cNvSpPr/>
          <p:nvPr/>
        </p:nvSpPr>
        <p:spPr>
          <a:xfrm>
            <a:off x="228600" y="2214563"/>
            <a:ext cx="4380821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Practical Examples</a:t>
            </a:r>
            <a:endParaRPr lang="en-US" sz="1350" dirty="0"/>
          </a:p>
        </p:txBody>
      </p:sp>
      <p:sp>
        <p:nvSpPr>
          <p:cNvPr id="39" name="Shape 35"/>
          <p:cNvSpPr/>
          <p:nvPr/>
        </p:nvSpPr>
        <p:spPr>
          <a:xfrm>
            <a:off x="228600" y="2528888"/>
            <a:ext cx="200025" cy="200025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4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06" y="2625328"/>
            <a:ext cx="100013" cy="7144"/>
          </a:xfrm>
          <a:prstGeom prst="rect">
            <a:avLst/>
          </a:prstGeom>
        </p:spPr>
      </p:pic>
      <p:sp>
        <p:nvSpPr>
          <p:cNvPr id="41" name="Text 36"/>
          <p:cNvSpPr/>
          <p:nvPr/>
        </p:nvSpPr>
        <p:spPr>
          <a:xfrm>
            <a:off x="514350" y="2528888"/>
            <a:ext cx="391511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Extracting Table Data</a:t>
            </a:r>
            <a:endParaRPr lang="en-US" sz="837" dirty="0"/>
          </a:p>
        </p:txBody>
      </p:sp>
      <p:sp>
        <p:nvSpPr>
          <p:cNvPr id="42" name="Shape 37"/>
          <p:cNvSpPr/>
          <p:nvPr/>
        </p:nvSpPr>
        <p:spPr>
          <a:xfrm>
            <a:off x="514350" y="2728913"/>
            <a:ext cx="3915110" cy="85725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43" name="Shape 38"/>
          <p:cNvSpPr/>
          <p:nvPr/>
        </p:nvSpPr>
        <p:spPr>
          <a:xfrm>
            <a:off x="571500" y="2836069"/>
            <a:ext cx="3800810" cy="1700213"/>
          </a:xfrm>
          <a:prstGeom prst="rect">
            <a:avLst/>
          </a:prstGeom>
          <a:solidFill>
            <a:srgbClr val="F5F2F0"/>
          </a:solidFill>
          <a:ln/>
        </p:spPr>
      </p:sp>
      <p:sp>
        <p:nvSpPr>
          <p:cNvPr id="44" name="Text 39"/>
          <p:cNvSpPr/>
          <p:nvPr/>
        </p:nvSpPr>
        <p:spPr>
          <a:xfrm>
            <a:off x="671513" y="2943225"/>
            <a:ext cx="162020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Extract data from a table</a:t>
            </a:r>
            <a:endParaRPr lang="en-US" sz="732" dirty="0"/>
          </a:p>
        </p:txBody>
      </p:sp>
      <p:sp>
        <p:nvSpPr>
          <p:cNvPr id="45" name="Text 40"/>
          <p:cNvSpPr/>
          <p:nvPr/>
        </p:nvSpPr>
        <p:spPr>
          <a:xfrm>
            <a:off x="671513" y="3093244"/>
            <a:ext cx="3600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table </a:t>
            </a:r>
            <a:endParaRPr lang="en-US" sz="732" dirty="0"/>
          </a:p>
        </p:txBody>
      </p:sp>
      <p:sp>
        <p:nvSpPr>
          <p:cNvPr id="46" name="Shape 41"/>
          <p:cNvSpPr/>
          <p:nvPr/>
        </p:nvSpPr>
        <p:spPr>
          <a:xfrm>
            <a:off x="1031574" y="3093244"/>
            <a:ext cx="60024" cy="135731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47" name="Text 42"/>
          <p:cNvSpPr/>
          <p:nvPr/>
        </p:nvSpPr>
        <p:spPr>
          <a:xfrm>
            <a:off x="1031574" y="3093244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A6E3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732" dirty="0"/>
          </a:p>
        </p:txBody>
      </p:sp>
      <p:sp>
        <p:nvSpPr>
          <p:cNvPr id="48" name="Text 43"/>
          <p:cNvSpPr/>
          <p:nvPr/>
        </p:nvSpPr>
        <p:spPr>
          <a:xfrm>
            <a:off x="1091598" y="3093244"/>
            <a:ext cx="3000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soup</a:t>
            </a:r>
            <a:endParaRPr lang="en-US" sz="732" dirty="0"/>
          </a:p>
        </p:txBody>
      </p:sp>
      <p:sp>
        <p:nvSpPr>
          <p:cNvPr id="49" name="Text 44"/>
          <p:cNvSpPr/>
          <p:nvPr/>
        </p:nvSpPr>
        <p:spPr>
          <a:xfrm>
            <a:off x="1391636" y="3093244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50" name="Text 45"/>
          <p:cNvSpPr/>
          <p:nvPr/>
        </p:nvSpPr>
        <p:spPr>
          <a:xfrm>
            <a:off x="1451660" y="3093244"/>
            <a:ext cx="2400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find</a:t>
            </a:r>
            <a:endParaRPr lang="en-US" sz="732" dirty="0"/>
          </a:p>
        </p:txBody>
      </p:sp>
      <p:sp>
        <p:nvSpPr>
          <p:cNvPr id="51" name="Text 46"/>
          <p:cNvSpPr/>
          <p:nvPr/>
        </p:nvSpPr>
        <p:spPr>
          <a:xfrm>
            <a:off x="1691701" y="3093244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732" dirty="0"/>
          </a:p>
        </p:txBody>
      </p:sp>
      <p:sp>
        <p:nvSpPr>
          <p:cNvPr id="52" name="Text 47"/>
          <p:cNvSpPr/>
          <p:nvPr/>
        </p:nvSpPr>
        <p:spPr>
          <a:xfrm>
            <a:off x="1751726" y="3093244"/>
            <a:ext cx="42005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'table'</a:t>
            </a:r>
            <a:endParaRPr lang="en-US" sz="732" dirty="0"/>
          </a:p>
        </p:txBody>
      </p:sp>
      <p:sp>
        <p:nvSpPr>
          <p:cNvPr id="53" name="Text 48"/>
          <p:cNvSpPr/>
          <p:nvPr/>
        </p:nvSpPr>
        <p:spPr>
          <a:xfrm>
            <a:off x="2171784" y="3093244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732" dirty="0"/>
          </a:p>
        </p:txBody>
      </p:sp>
      <p:sp>
        <p:nvSpPr>
          <p:cNvPr id="54" name="Text 49"/>
          <p:cNvSpPr/>
          <p:nvPr/>
        </p:nvSpPr>
        <p:spPr>
          <a:xfrm>
            <a:off x="671513" y="3243263"/>
            <a:ext cx="3000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rows </a:t>
            </a:r>
            <a:endParaRPr lang="en-US" sz="732" dirty="0"/>
          </a:p>
        </p:txBody>
      </p:sp>
      <p:sp>
        <p:nvSpPr>
          <p:cNvPr id="55" name="Shape 50"/>
          <p:cNvSpPr/>
          <p:nvPr/>
        </p:nvSpPr>
        <p:spPr>
          <a:xfrm>
            <a:off x="971550" y="3243263"/>
            <a:ext cx="60024" cy="135731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56" name="Text 51"/>
          <p:cNvSpPr/>
          <p:nvPr/>
        </p:nvSpPr>
        <p:spPr>
          <a:xfrm>
            <a:off x="971550" y="3243263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A6E3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732" dirty="0"/>
          </a:p>
        </p:txBody>
      </p:sp>
      <p:sp>
        <p:nvSpPr>
          <p:cNvPr id="57" name="Text 52"/>
          <p:cNvSpPr/>
          <p:nvPr/>
        </p:nvSpPr>
        <p:spPr>
          <a:xfrm>
            <a:off x="1091598" y="3243263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[</a:t>
            </a:r>
            <a:endParaRPr lang="en-US" sz="732" dirty="0"/>
          </a:p>
        </p:txBody>
      </p:sp>
      <p:sp>
        <p:nvSpPr>
          <p:cNvPr id="58" name="Text 53"/>
          <p:cNvSpPr/>
          <p:nvPr/>
        </p:nvSpPr>
        <p:spPr>
          <a:xfrm>
            <a:off x="1151623" y="3243263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]</a:t>
            </a:r>
            <a:endParaRPr lang="en-US" sz="732" dirty="0"/>
          </a:p>
        </p:txBody>
      </p:sp>
      <p:sp>
        <p:nvSpPr>
          <p:cNvPr id="59" name="Text 54"/>
          <p:cNvSpPr/>
          <p:nvPr/>
        </p:nvSpPr>
        <p:spPr>
          <a:xfrm>
            <a:off x="671513" y="3393281"/>
            <a:ext cx="18004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77A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for</a:t>
            </a:r>
            <a:endParaRPr lang="en-US" sz="732" dirty="0"/>
          </a:p>
        </p:txBody>
      </p:sp>
      <p:sp>
        <p:nvSpPr>
          <p:cNvPr id="60" name="Text 55"/>
          <p:cNvSpPr/>
          <p:nvPr/>
        </p:nvSpPr>
        <p:spPr>
          <a:xfrm>
            <a:off x="851557" y="3393281"/>
            <a:ext cx="2400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tr </a:t>
            </a:r>
            <a:endParaRPr lang="en-US" sz="732" dirty="0"/>
          </a:p>
        </p:txBody>
      </p:sp>
      <p:sp>
        <p:nvSpPr>
          <p:cNvPr id="61" name="Text 56"/>
          <p:cNvSpPr/>
          <p:nvPr/>
        </p:nvSpPr>
        <p:spPr>
          <a:xfrm>
            <a:off x="1091598" y="3393281"/>
            <a:ext cx="12002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77A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</a:t>
            </a:r>
            <a:endParaRPr lang="en-US" sz="732" dirty="0"/>
          </a:p>
        </p:txBody>
      </p:sp>
      <p:sp>
        <p:nvSpPr>
          <p:cNvPr id="62" name="Text 57"/>
          <p:cNvSpPr/>
          <p:nvPr/>
        </p:nvSpPr>
        <p:spPr>
          <a:xfrm>
            <a:off x="1211619" y="3393281"/>
            <a:ext cx="3600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table</a:t>
            </a:r>
            <a:endParaRPr lang="en-US" sz="732" dirty="0"/>
          </a:p>
        </p:txBody>
      </p:sp>
      <p:sp>
        <p:nvSpPr>
          <p:cNvPr id="63" name="Text 58"/>
          <p:cNvSpPr/>
          <p:nvPr/>
        </p:nvSpPr>
        <p:spPr>
          <a:xfrm>
            <a:off x="1571681" y="3393281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64" name="Text 59"/>
          <p:cNvSpPr/>
          <p:nvPr/>
        </p:nvSpPr>
        <p:spPr>
          <a:xfrm>
            <a:off x="1631705" y="3393281"/>
            <a:ext cx="4800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find_all</a:t>
            </a:r>
            <a:endParaRPr lang="en-US" sz="732" dirty="0"/>
          </a:p>
        </p:txBody>
      </p:sp>
      <p:sp>
        <p:nvSpPr>
          <p:cNvPr id="65" name="Text 60"/>
          <p:cNvSpPr/>
          <p:nvPr/>
        </p:nvSpPr>
        <p:spPr>
          <a:xfrm>
            <a:off x="2111787" y="3393281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732" dirty="0"/>
          </a:p>
        </p:txBody>
      </p:sp>
      <p:sp>
        <p:nvSpPr>
          <p:cNvPr id="66" name="Text 61"/>
          <p:cNvSpPr/>
          <p:nvPr/>
        </p:nvSpPr>
        <p:spPr>
          <a:xfrm>
            <a:off x="2171812" y="3393281"/>
            <a:ext cx="2400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'tr'</a:t>
            </a:r>
            <a:endParaRPr lang="en-US" sz="732" dirty="0"/>
          </a:p>
        </p:txBody>
      </p:sp>
      <p:sp>
        <p:nvSpPr>
          <p:cNvPr id="67" name="Text 62"/>
          <p:cNvSpPr/>
          <p:nvPr/>
        </p:nvSpPr>
        <p:spPr>
          <a:xfrm>
            <a:off x="2411853" y="3393281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732" dirty="0"/>
          </a:p>
        </p:txBody>
      </p:sp>
      <p:sp>
        <p:nvSpPr>
          <p:cNvPr id="68" name="Text 63"/>
          <p:cNvSpPr/>
          <p:nvPr/>
        </p:nvSpPr>
        <p:spPr>
          <a:xfrm>
            <a:off x="2471877" y="3393281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[</a:t>
            </a:r>
            <a:endParaRPr lang="en-US" sz="732" dirty="0"/>
          </a:p>
        </p:txBody>
      </p:sp>
      <p:sp>
        <p:nvSpPr>
          <p:cNvPr id="69" name="Text 64"/>
          <p:cNvSpPr/>
          <p:nvPr/>
        </p:nvSpPr>
        <p:spPr>
          <a:xfrm>
            <a:off x="2531901" y="3393281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005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</a:t>
            </a:r>
            <a:endParaRPr lang="en-US" sz="732" dirty="0"/>
          </a:p>
        </p:txBody>
      </p:sp>
      <p:sp>
        <p:nvSpPr>
          <p:cNvPr id="70" name="Text 65"/>
          <p:cNvSpPr/>
          <p:nvPr/>
        </p:nvSpPr>
        <p:spPr>
          <a:xfrm>
            <a:off x="2591926" y="3393281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  <a:endParaRPr lang="en-US" sz="732" dirty="0"/>
          </a:p>
        </p:txBody>
      </p:sp>
      <p:sp>
        <p:nvSpPr>
          <p:cNvPr id="71" name="Text 66"/>
          <p:cNvSpPr/>
          <p:nvPr/>
        </p:nvSpPr>
        <p:spPr>
          <a:xfrm>
            <a:off x="2651950" y="3393281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]</a:t>
            </a:r>
            <a:endParaRPr lang="en-US" sz="732" dirty="0"/>
          </a:p>
        </p:txBody>
      </p:sp>
      <p:sp>
        <p:nvSpPr>
          <p:cNvPr id="72" name="Text 67"/>
          <p:cNvSpPr/>
          <p:nvPr/>
        </p:nvSpPr>
        <p:spPr>
          <a:xfrm>
            <a:off x="2711974" y="3393281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  <a:endParaRPr lang="en-US" sz="732" dirty="0"/>
          </a:p>
        </p:txBody>
      </p:sp>
      <p:sp>
        <p:nvSpPr>
          <p:cNvPr id="73" name="Text 68"/>
          <p:cNvSpPr/>
          <p:nvPr/>
        </p:nvSpPr>
        <p:spPr>
          <a:xfrm>
            <a:off x="2892019" y="3393281"/>
            <a:ext cx="78012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Skip header</a:t>
            </a:r>
            <a:endParaRPr lang="en-US" sz="732" dirty="0"/>
          </a:p>
        </p:txBody>
      </p:sp>
      <p:sp>
        <p:nvSpPr>
          <p:cNvPr id="74" name="Text 69"/>
          <p:cNvSpPr/>
          <p:nvPr/>
        </p:nvSpPr>
        <p:spPr>
          <a:xfrm>
            <a:off x="671513" y="3543300"/>
            <a:ext cx="78012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row_data </a:t>
            </a:r>
            <a:endParaRPr lang="en-US" sz="732" dirty="0"/>
          </a:p>
        </p:txBody>
      </p:sp>
      <p:sp>
        <p:nvSpPr>
          <p:cNvPr id="75" name="Shape 70"/>
          <p:cNvSpPr/>
          <p:nvPr/>
        </p:nvSpPr>
        <p:spPr>
          <a:xfrm>
            <a:off x="1451632" y="3543300"/>
            <a:ext cx="60024" cy="135731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76" name="Text 71"/>
          <p:cNvSpPr/>
          <p:nvPr/>
        </p:nvSpPr>
        <p:spPr>
          <a:xfrm>
            <a:off x="1451632" y="3543300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A6E3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732" dirty="0"/>
          </a:p>
        </p:txBody>
      </p:sp>
      <p:sp>
        <p:nvSpPr>
          <p:cNvPr id="77" name="Text 72"/>
          <p:cNvSpPr/>
          <p:nvPr/>
        </p:nvSpPr>
        <p:spPr>
          <a:xfrm>
            <a:off x="1571681" y="3543300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[</a:t>
            </a:r>
            <a:endParaRPr lang="en-US" sz="732" dirty="0"/>
          </a:p>
        </p:txBody>
      </p:sp>
      <p:sp>
        <p:nvSpPr>
          <p:cNvPr id="78" name="Text 73"/>
          <p:cNvSpPr/>
          <p:nvPr/>
        </p:nvSpPr>
        <p:spPr>
          <a:xfrm>
            <a:off x="1631705" y="3543300"/>
            <a:ext cx="12002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td</a:t>
            </a:r>
            <a:endParaRPr lang="en-US" sz="732" dirty="0"/>
          </a:p>
        </p:txBody>
      </p:sp>
      <p:sp>
        <p:nvSpPr>
          <p:cNvPr id="79" name="Text 74"/>
          <p:cNvSpPr/>
          <p:nvPr/>
        </p:nvSpPr>
        <p:spPr>
          <a:xfrm>
            <a:off x="1751726" y="3543300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80" name="Text 75"/>
          <p:cNvSpPr/>
          <p:nvPr/>
        </p:nvSpPr>
        <p:spPr>
          <a:xfrm>
            <a:off x="1811750" y="3543300"/>
            <a:ext cx="2400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text</a:t>
            </a:r>
            <a:endParaRPr lang="en-US" sz="732" dirty="0"/>
          </a:p>
        </p:txBody>
      </p:sp>
      <p:sp>
        <p:nvSpPr>
          <p:cNvPr id="81" name="Text 76"/>
          <p:cNvSpPr/>
          <p:nvPr/>
        </p:nvSpPr>
        <p:spPr>
          <a:xfrm>
            <a:off x="2051791" y="3543300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82" name="Text 77"/>
          <p:cNvSpPr/>
          <p:nvPr/>
        </p:nvSpPr>
        <p:spPr>
          <a:xfrm>
            <a:off x="2111815" y="3543300"/>
            <a:ext cx="3000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strip</a:t>
            </a:r>
            <a:endParaRPr lang="en-US" sz="732" dirty="0"/>
          </a:p>
        </p:txBody>
      </p:sp>
      <p:sp>
        <p:nvSpPr>
          <p:cNvPr id="83" name="Text 78"/>
          <p:cNvSpPr/>
          <p:nvPr/>
        </p:nvSpPr>
        <p:spPr>
          <a:xfrm>
            <a:off x="2411853" y="3543300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732" dirty="0"/>
          </a:p>
        </p:txBody>
      </p:sp>
      <p:sp>
        <p:nvSpPr>
          <p:cNvPr id="84" name="Text 79"/>
          <p:cNvSpPr/>
          <p:nvPr/>
        </p:nvSpPr>
        <p:spPr>
          <a:xfrm>
            <a:off x="2471877" y="3543300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732" dirty="0"/>
          </a:p>
        </p:txBody>
      </p:sp>
      <p:sp>
        <p:nvSpPr>
          <p:cNvPr id="85" name="Text 80"/>
          <p:cNvSpPr/>
          <p:nvPr/>
        </p:nvSpPr>
        <p:spPr>
          <a:xfrm>
            <a:off x="2591926" y="3543300"/>
            <a:ext cx="18004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77A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for</a:t>
            </a:r>
            <a:endParaRPr lang="en-US" sz="732" dirty="0"/>
          </a:p>
        </p:txBody>
      </p:sp>
      <p:sp>
        <p:nvSpPr>
          <p:cNvPr id="86" name="Text 81"/>
          <p:cNvSpPr/>
          <p:nvPr/>
        </p:nvSpPr>
        <p:spPr>
          <a:xfrm>
            <a:off x="2771970" y="3543300"/>
            <a:ext cx="2400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td </a:t>
            </a:r>
            <a:endParaRPr lang="en-US" sz="732" dirty="0"/>
          </a:p>
        </p:txBody>
      </p:sp>
      <p:sp>
        <p:nvSpPr>
          <p:cNvPr id="87" name="Text 82"/>
          <p:cNvSpPr/>
          <p:nvPr/>
        </p:nvSpPr>
        <p:spPr>
          <a:xfrm>
            <a:off x="3012011" y="3543300"/>
            <a:ext cx="12002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77A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</a:t>
            </a:r>
            <a:endParaRPr lang="en-US" sz="732" dirty="0"/>
          </a:p>
        </p:txBody>
      </p:sp>
      <p:sp>
        <p:nvSpPr>
          <p:cNvPr id="88" name="Text 83"/>
          <p:cNvSpPr/>
          <p:nvPr/>
        </p:nvSpPr>
        <p:spPr>
          <a:xfrm>
            <a:off x="3132032" y="3543300"/>
            <a:ext cx="18004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tr</a:t>
            </a:r>
            <a:endParaRPr lang="en-US" sz="732" dirty="0"/>
          </a:p>
        </p:txBody>
      </p:sp>
      <p:sp>
        <p:nvSpPr>
          <p:cNvPr id="89" name="Text 84"/>
          <p:cNvSpPr/>
          <p:nvPr/>
        </p:nvSpPr>
        <p:spPr>
          <a:xfrm>
            <a:off x="3312077" y="3543300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90" name="Text 85"/>
          <p:cNvSpPr/>
          <p:nvPr/>
        </p:nvSpPr>
        <p:spPr>
          <a:xfrm>
            <a:off x="3372101" y="3543300"/>
            <a:ext cx="4800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find_all</a:t>
            </a:r>
            <a:endParaRPr lang="en-US" sz="732" dirty="0"/>
          </a:p>
        </p:txBody>
      </p:sp>
      <p:sp>
        <p:nvSpPr>
          <p:cNvPr id="91" name="Text 86"/>
          <p:cNvSpPr/>
          <p:nvPr/>
        </p:nvSpPr>
        <p:spPr>
          <a:xfrm>
            <a:off x="3852183" y="3543300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732" dirty="0"/>
          </a:p>
        </p:txBody>
      </p:sp>
      <p:sp>
        <p:nvSpPr>
          <p:cNvPr id="92" name="Text 87"/>
          <p:cNvSpPr/>
          <p:nvPr/>
        </p:nvSpPr>
        <p:spPr>
          <a:xfrm>
            <a:off x="3912208" y="3543300"/>
            <a:ext cx="2400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'td'</a:t>
            </a:r>
            <a:endParaRPr lang="en-US" sz="732" dirty="0"/>
          </a:p>
        </p:txBody>
      </p:sp>
      <p:sp>
        <p:nvSpPr>
          <p:cNvPr id="93" name="Text 88"/>
          <p:cNvSpPr/>
          <p:nvPr/>
        </p:nvSpPr>
        <p:spPr>
          <a:xfrm>
            <a:off x="4152249" y="3543300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732" dirty="0"/>
          </a:p>
        </p:txBody>
      </p:sp>
      <p:sp>
        <p:nvSpPr>
          <p:cNvPr id="94" name="Text 89"/>
          <p:cNvSpPr/>
          <p:nvPr/>
        </p:nvSpPr>
        <p:spPr>
          <a:xfrm>
            <a:off x="4212273" y="3543300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]</a:t>
            </a:r>
            <a:endParaRPr lang="en-US" sz="732" dirty="0"/>
          </a:p>
        </p:txBody>
      </p:sp>
      <p:sp>
        <p:nvSpPr>
          <p:cNvPr id="95" name="Text 90"/>
          <p:cNvSpPr/>
          <p:nvPr/>
        </p:nvSpPr>
        <p:spPr>
          <a:xfrm>
            <a:off x="671513" y="3693319"/>
            <a:ext cx="4800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rows</a:t>
            </a:r>
            <a:endParaRPr lang="en-US" sz="732" dirty="0"/>
          </a:p>
        </p:txBody>
      </p:sp>
      <p:sp>
        <p:nvSpPr>
          <p:cNvPr id="96" name="Text 91"/>
          <p:cNvSpPr/>
          <p:nvPr/>
        </p:nvSpPr>
        <p:spPr>
          <a:xfrm>
            <a:off x="1151595" y="3693319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97" name="Text 92"/>
          <p:cNvSpPr/>
          <p:nvPr/>
        </p:nvSpPr>
        <p:spPr>
          <a:xfrm>
            <a:off x="1211619" y="3693319"/>
            <a:ext cx="3600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append</a:t>
            </a:r>
            <a:endParaRPr lang="en-US" sz="732" dirty="0"/>
          </a:p>
        </p:txBody>
      </p:sp>
      <p:sp>
        <p:nvSpPr>
          <p:cNvPr id="98" name="Text 93"/>
          <p:cNvSpPr/>
          <p:nvPr/>
        </p:nvSpPr>
        <p:spPr>
          <a:xfrm>
            <a:off x="1571681" y="3693319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732" dirty="0"/>
          </a:p>
        </p:txBody>
      </p:sp>
      <p:sp>
        <p:nvSpPr>
          <p:cNvPr id="99" name="Text 94"/>
          <p:cNvSpPr/>
          <p:nvPr/>
        </p:nvSpPr>
        <p:spPr>
          <a:xfrm>
            <a:off x="1631705" y="3693319"/>
            <a:ext cx="4800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row_data</a:t>
            </a:r>
            <a:endParaRPr lang="en-US" sz="732" dirty="0"/>
          </a:p>
        </p:txBody>
      </p:sp>
      <p:sp>
        <p:nvSpPr>
          <p:cNvPr id="100" name="Text 95"/>
          <p:cNvSpPr/>
          <p:nvPr/>
        </p:nvSpPr>
        <p:spPr>
          <a:xfrm>
            <a:off x="2111787" y="3693319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732" dirty="0"/>
          </a:p>
        </p:txBody>
      </p:sp>
      <p:sp>
        <p:nvSpPr>
          <p:cNvPr id="101" name="Text 96"/>
          <p:cNvSpPr/>
          <p:nvPr/>
        </p:nvSpPr>
        <p:spPr>
          <a:xfrm>
            <a:off x="671513" y="3993356"/>
            <a:ext cx="174022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Convert to pandas DataFrame</a:t>
            </a:r>
            <a:endParaRPr lang="en-US" sz="732" dirty="0"/>
          </a:p>
        </p:txBody>
      </p:sp>
      <p:sp>
        <p:nvSpPr>
          <p:cNvPr id="102" name="Text 97"/>
          <p:cNvSpPr/>
          <p:nvPr/>
        </p:nvSpPr>
        <p:spPr>
          <a:xfrm>
            <a:off x="671513" y="4143375"/>
            <a:ext cx="3600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77A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import</a:t>
            </a:r>
            <a:endParaRPr lang="en-US" sz="732" dirty="0"/>
          </a:p>
        </p:txBody>
      </p:sp>
      <p:sp>
        <p:nvSpPr>
          <p:cNvPr id="103" name="Text 98"/>
          <p:cNvSpPr/>
          <p:nvPr/>
        </p:nvSpPr>
        <p:spPr>
          <a:xfrm>
            <a:off x="1031574" y="4143375"/>
            <a:ext cx="4800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pandas </a:t>
            </a:r>
            <a:endParaRPr lang="en-US" sz="732" dirty="0"/>
          </a:p>
        </p:txBody>
      </p:sp>
      <p:sp>
        <p:nvSpPr>
          <p:cNvPr id="104" name="Text 99"/>
          <p:cNvSpPr/>
          <p:nvPr/>
        </p:nvSpPr>
        <p:spPr>
          <a:xfrm>
            <a:off x="1511657" y="4143375"/>
            <a:ext cx="12002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77A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as</a:t>
            </a:r>
            <a:endParaRPr lang="en-US" sz="732" dirty="0"/>
          </a:p>
        </p:txBody>
      </p:sp>
      <p:sp>
        <p:nvSpPr>
          <p:cNvPr id="105" name="Text 100"/>
          <p:cNvSpPr/>
          <p:nvPr/>
        </p:nvSpPr>
        <p:spPr>
          <a:xfrm>
            <a:off x="671513" y="4143375"/>
            <a:ext cx="114020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pd</a:t>
            </a: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df </a:t>
            </a:r>
            <a:endParaRPr lang="en-US" sz="732" dirty="0"/>
          </a:p>
        </p:txBody>
      </p:sp>
      <p:sp>
        <p:nvSpPr>
          <p:cNvPr id="106" name="Shape 101"/>
          <p:cNvSpPr/>
          <p:nvPr/>
        </p:nvSpPr>
        <p:spPr>
          <a:xfrm>
            <a:off x="851557" y="4293394"/>
            <a:ext cx="60024" cy="135731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107" name="Text 102"/>
          <p:cNvSpPr/>
          <p:nvPr/>
        </p:nvSpPr>
        <p:spPr>
          <a:xfrm>
            <a:off x="851557" y="4293394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A6E3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732" dirty="0"/>
          </a:p>
        </p:txBody>
      </p:sp>
      <p:sp>
        <p:nvSpPr>
          <p:cNvPr id="108" name="Text 103"/>
          <p:cNvSpPr/>
          <p:nvPr/>
        </p:nvSpPr>
        <p:spPr>
          <a:xfrm>
            <a:off x="911582" y="4293394"/>
            <a:ext cx="18004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pd</a:t>
            </a:r>
            <a:endParaRPr lang="en-US" sz="732" dirty="0"/>
          </a:p>
        </p:txBody>
      </p:sp>
      <p:sp>
        <p:nvSpPr>
          <p:cNvPr id="109" name="Text 104"/>
          <p:cNvSpPr/>
          <p:nvPr/>
        </p:nvSpPr>
        <p:spPr>
          <a:xfrm>
            <a:off x="1091626" y="4293394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110" name="Text 105"/>
          <p:cNvSpPr/>
          <p:nvPr/>
        </p:nvSpPr>
        <p:spPr>
          <a:xfrm>
            <a:off x="1151651" y="4293394"/>
            <a:ext cx="5400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DataFrame</a:t>
            </a:r>
            <a:endParaRPr lang="en-US" sz="732" dirty="0"/>
          </a:p>
        </p:txBody>
      </p:sp>
      <p:sp>
        <p:nvSpPr>
          <p:cNvPr id="111" name="Text 106"/>
          <p:cNvSpPr/>
          <p:nvPr/>
        </p:nvSpPr>
        <p:spPr>
          <a:xfrm>
            <a:off x="1691729" y="4293394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732" dirty="0"/>
          </a:p>
        </p:txBody>
      </p:sp>
      <p:sp>
        <p:nvSpPr>
          <p:cNvPr id="112" name="Text 107"/>
          <p:cNvSpPr/>
          <p:nvPr/>
        </p:nvSpPr>
        <p:spPr>
          <a:xfrm>
            <a:off x="1751754" y="4293394"/>
            <a:ext cx="2400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rows</a:t>
            </a:r>
            <a:endParaRPr lang="en-US" sz="732" dirty="0"/>
          </a:p>
        </p:txBody>
      </p:sp>
      <p:sp>
        <p:nvSpPr>
          <p:cNvPr id="113" name="Text 108"/>
          <p:cNvSpPr/>
          <p:nvPr/>
        </p:nvSpPr>
        <p:spPr>
          <a:xfrm>
            <a:off x="1991795" y="4293394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  <a:endParaRPr lang="en-US" sz="732" dirty="0"/>
          </a:p>
        </p:txBody>
      </p:sp>
      <p:sp>
        <p:nvSpPr>
          <p:cNvPr id="114" name="Text 109"/>
          <p:cNvSpPr/>
          <p:nvPr/>
        </p:nvSpPr>
        <p:spPr>
          <a:xfrm>
            <a:off x="2051819" y="4293394"/>
            <a:ext cx="4800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columns</a:t>
            </a:r>
            <a:endParaRPr lang="en-US" sz="732" dirty="0"/>
          </a:p>
        </p:txBody>
      </p:sp>
      <p:sp>
        <p:nvSpPr>
          <p:cNvPr id="115" name="Shape 110"/>
          <p:cNvSpPr/>
          <p:nvPr/>
        </p:nvSpPr>
        <p:spPr>
          <a:xfrm>
            <a:off x="2531901" y="4293394"/>
            <a:ext cx="60024" cy="135731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116" name="Text 111"/>
          <p:cNvSpPr/>
          <p:nvPr/>
        </p:nvSpPr>
        <p:spPr>
          <a:xfrm>
            <a:off x="2531901" y="4293394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A6E3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732" dirty="0"/>
          </a:p>
        </p:txBody>
      </p:sp>
      <p:sp>
        <p:nvSpPr>
          <p:cNvPr id="117" name="Text 112"/>
          <p:cNvSpPr/>
          <p:nvPr/>
        </p:nvSpPr>
        <p:spPr>
          <a:xfrm>
            <a:off x="2591926" y="4293394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[</a:t>
            </a:r>
            <a:endParaRPr lang="en-US" sz="732" dirty="0"/>
          </a:p>
        </p:txBody>
      </p:sp>
      <p:sp>
        <p:nvSpPr>
          <p:cNvPr id="118" name="Text 113"/>
          <p:cNvSpPr/>
          <p:nvPr/>
        </p:nvSpPr>
        <p:spPr>
          <a:xfrm>
            <a:off x="2651950" y="4293394"/>
            <a:ext cx="3600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'Name'</a:t>
            </a:r>
            <a:endParaRPr lang="en-US" sz="732" dirty="0"/>
          </a:p>
        </p:txBody>
      </p:sp>
      <p:sp>
        <p:nvSpPr>
          <p:cNvPr id="119" name="Text 114"/>
          <p:cNvSpPr/>
          <p:nvPr/>
        </p:nvSpPr>
        <p:spPr>
          <a:xfrm>
            <a:off x="3012011" y="4293394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  <a:endParaRPr lang="en-US" sz="732" dirty="0"/>
          </a:p>
        </p:txBody>
      </p:sp>
      <p:sp>
        <p:nvSpPr>
          <p:cNvPr id="120" name="Text 115"/>
          <p:cNvSpPr/>
          <p:nvPr/>
        </p:nvSpPr>
        <p:spPr>
          <a:xfrm>
            <a:off x="3132060" y="4293394"/>
            <a:ext cx="42005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'Price'</a:t>
            </a:r>
            <a:endParaRPr lang="en-US" sz="732" dirty="0"/>
          </a:p>
        </p:txBody>
      </p:sp>
      <p:sp>
        <p:nvSpPr>
          <p:cNvPr id="121" name="Text 116"/>
          <p:cNvSpPr/>
          <p:nvPr/>
        </p:nvSpPr>
        <p:spPr>
          <a:xfrm>
            <a:off x="3552118" y="4293394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  <a:endParaRPr lang="en-US" sz="732" dirty="0"/>
          </a:p>
        </p:txBody>
      </p:sp>
      <p:sp>
        <p:nvSpPr>
          <p:cNvPr id="122" name="Text 117"/>
          <p:cNvSpPr/>
          <p:nvPr/>
        </p:nvSpPr>
        <p:spPr>
          <a:xfrm>
            <a:off x="3672167" y="4293394"/>
            <a:ext cx="4800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'Rating'</a:t>
            </a:r>
            <a:endParaRPr lang="en-US" sz="732" dirty="0"/>
          </a:p>
        </p:txBody>
      </p:sp>
      <p:sp>
        <p:nvSpPr>
          <p:cNvPr id="123" name="Text 118"/>
          <p:cNvSpPr/>
          <p:nvPr/>
        </p:nvSpPr>
        <p:spPr>
          <a:xfrm>
            <a:off x="4152249" y="4293394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]</a:t>
            </a:r>
            <a:endParaRPr lang="en-US" sz="732" dirty="0"/>
          </a:p>
        </p:txBody>
      </p:sp>
      <p:sp>
        <p:nvSpPr>
          <p:cNvPr id="124" name="Text 119"/>
          <p:cNvSpPr/>
          <p:nvPr/>
        </p:nvSpPr>
        <p:spPr>
          <a:xfrm>
            <a:off x="4212273" y="4293394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732" dirty="0"/>
          </a:p>
        </p:txBody>
      </p:sp>
      <p:sp>
        <p:nvSpPr>
          <p:cNvPr id="125" name="Shape 120"/>
          <p:cNvSpPr/>
          <p:nvPr/>
        </p:nvSpPr>
        <p:spPr>
          <a:xfrm>
            <a:off x="228600" y="3700463"/>
            <a:ext cx="200025" cy="200025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12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606" y="3796903"/>
            <a:ext cx="100013" cy="7144"/>
          </a:xfrm>
          <a:prstGeom prst="rect">
            <a:avLst/>
          </a:prstGeom>
        </p:spPr>
      </p:pic>
      <p:sp>
        <p:nvSpPr>
          <p:cNvPr id="127" name="Text 121"/>
          <p:cNvSpPr/>
          <p:nvPr/>
        </p:nvSpPr>
        <p:spPr>
          <a:xfrm>
            <a:off x="514350" y="3700463"/>
            <a:ext cx="409507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Extracting Product Information</a:t>
            </a:r>
            <a:endParaRPr lang="en-US" sz="837" dirty="0"/>
          </a:p>
        </p:txBody>
      </p:sp>
      <p:sp>
        <p:nvSpPr>
          <p:cNvPr id="128" name="Shape 122"/>
          <p:cNvSpPr/>
          <p:nvPr/>
        </p:nvSpPr>
        <p:spPr>
          <a:xfrm>
            <a:off x="514350" y="3900488"/>
            <a:ext cx="4095071" cy="85725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129" name="Shape 123"/>
          <p:cNvSpPr/>
          <p:nvPr/>
        </p:nvSpPr>
        <p:spPr>
          <a:xfrm>
            <a:off x="571500" y="4007644"/>
            <a:ext cx="3980771" cy="1250156"/>
          </a:xfrm>
          <a:prstGeom prst="rect">
            <a:avLst/>
          </a:prstGeom>
          <a:solidFill>
            <a:srgbClr val="F5F2F0"/>
          </a:solidFill>
          <a:ln/>
        </p:spPr>
      </p:sp>
      <p:sp>
        <p:nvSpPr>
          <p:cNvPr id="130" name="Text 124"/>
          <p:cNvSpPr/>
          <p:nvPr/>
        </p:nvSpPr>
        <p:spPr>
          <a:xfrm>
            <a:off x="671513" y="4114800"/>
            <a:ext cx="174022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70809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Extract product information</a:t>
            </a:r>
            <a:endParaRPr lang="en-US" sz="732" dirty="0"/>
          </a:p>
        </p:txBody>
      </p:sp>
      <p:sp>
        <p:nvSpPr>
          <p:cNvPr id="131" name="Text 125"/>
          <p:cNvSpPr/>
          <p:nvPr/>
        </p:nvSpPr>
        <p:spPr>
          <a:xfrm>
            <a:off x="671513" y="4264819"/>
            <a:ext cx="5400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products </a:t>
            </a:r>
            <a:endParaRPr lang="en-US" sz="732" dirty="0"/>
          </a:p>
        </p:txBody>
      </p:sp>
      <p:sp>
        <p:nvSpPr>
          <p:cNvPr id="132" name="Shape 126"/>
          <p:cNvSpPr/>
          <p:nvPr/>
        </p:nvSpPr>
        <p:spPr>
          <a:xfrm>
            <a:off x="1211591" y="4264819"/>
            <a:ext cx="60024" cy="135731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133" name="Text 127"/>
          <p:cNvSpPr/>
          <p:nvPr/>
        </p:nvSpPr>
        <p:spPr>
          <a:xfrm>
            <a:off x="1211591" y="4264819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A6E3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732" dirty="0"/>
          </a:p>
        </p:txBody>
      </p:sp>
      <p:sp>
        <p:nvSpPr>
          <p:cNvPr id="134" name="Text 128"/>
          <p:cNvSpPr/>
          <p:nvPr/>
        </p:nvSpPr>
        <p:spPr>
          <a:xfrm>
            <a:off x="1331640" y="4264819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[</a:t>
            </a:r>
            <a:endParaRPr lang="en-US" sz="732" dirty="0"/>
          </a:p>
        </p:txBody>
      </p:sp>
      <p:sp>
        <p:nvSpPr>
          <p:cNvPr id="135" name="Text 129"/>
          <p:cNvSpPr/>
          <p:nvPr/>
        </p:nvSpPr>
        <p:spPr>
          <a:xfrm>
            <a:off x="1391664" y="4264819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]</a:t>
            </a:r>
            <a:endParaRPr lang="en-US" sz="732" dirty="0"/>
          </a:p>
        </p:txBody>
      </p:sp>
      <p:sp>
        <p:nvSpPr>
          <p:cNvPr id="136" name="Text 130"/>
          <p:cNvSpPr/>
          <p:nvPr/>
        </p:nvSpPr>
        <p:spPr>
          <a:xfrm>
            <a:off x="671513" y="4414838"/>
            <a:ext cx="18004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77A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for</a:t>
            </a:r>
            <a:endParaRPr lang="en-US" sz="732" dirty="0"/>
          </a:p>
        </p:txBody>
      </p:sp>
      <p:sp>
        <p:nvSpPr>
          <p:cNvPr id="137" name="Text 131"/>
          <p:cNvSpPr/>
          <p:nvPr/>
        </p:nvSpPr>
        <p:spPr>
          <a:xfrm>
            <a:off x="851557" y="4414838"/>
            <a:ext cx="3600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item </a:t>
            </a:r>
            <a:endParaRPr lang="en-US" sz="732" dirty="0"/>
          </a:p>
        </p:txBody>
      </p:sp>
      <p:sp>
        <p:nvSpPr>
          <p:cNvPr id="138" name="Text 132"/>
          <p:cNvSpPr/>
          <p:nvPr/>
        </p:nvSpPr>
        <p:spPr>
          <a:xfrm>
            <a:off x="1211619" y="4414838"/>
            <a:ext cx="12002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77A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</a:t>
            </a:r>
            <a:endParaRPr lang="en-US" sz="732" dirty="0"/>
          </a:p>
        </p:txBody>
      </p:sp>
      <p:sp>
        <p:nvSpPr>
          <p:cNvPr id="139" name="Text 133"/>
          <p:cNvSpPr/>
          <p:nvPr/>
        </p:nvSpPr>
        <p:spPr>
          <a:xfrm>
            <a:off x="1331640" y="4414838"/>
            <a:ext cx="3000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soup</a:t>
            </a:r>
            <a:endParaRPr lang="en-US" sz="732" dirty="0"/>
          </a:p>
        </p:txBody>
      </p:sp>
      <p:sp>
        <p:nvSpPr>
          <p:cNvPr id="140" name="Text 134"/>
          <p:cNvSpPr/>
          <p:nvPr/>
        </p:nvSpPr>
        <p:spPr>
          <a:xfrm>
            <a:off x="1631677" y="4414838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141" name="Text 135"/>
          <p:cNvSpPr/>
          <p:nvPr/>
        </p:nvSpPr>
        <p:spPr>
          <a:xfrm>
            <a:off x="1691701" y="4414838"/>
            <a:ext cx="3600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</a:t>
            </a:r>
            <a:endParaRPr lang="en-US" sz="732" dirty="0"/>
          </a:p>
        </p:txBody>
      </p:sp>
      <p:sp>
        <p:nvSpPr>
          <p:cNvPr id="142" name="Text 136"/>
          <p:cNvSpPr/>
          <p:nvPr/>
        </p:nvSpPr>
        <p:spPr>
          <a:xfrm>
            <a:off x="2051763" y="4414838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732" dirty="0"/>
          </a:p>
        </p:txBody>
      </p:sp>
      <p:sp>
        <p:nvSpPr>
          <p:cNvPr id="143" name="Text 137"/>
          <p:cNvSpPr/>
          <p:nvPr/>
        </p:nvSpPr>
        <p:spPr>
          <a:xfrm>
            <a:off x="2111787" y="4414838"/>
            <a:ext cx="90011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'.product-item'</a:t>
            </a:r>
            <a:endParaRPr lang="en-US" sz="732" dirty="0"/>
          </a:p>
        </p:txBody>
      </p:sp>
      <p:sp>
        <p:nvSpPr>
          <p:cNvPr id="144" name="Text 138"/>
          <p:cNvSpPr/>
          <p:nvPr/>
        </p:nvSpPr>
        <p:spPr>
          <a:xfrm>
            <a:off x="3011900" y="4414838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732" dirty="0"/>
          </a:p>
        </p:txBody>
      </p:sp>
      <p:sp>
        <p:nvSpPr>
          <p:cNvPr id="145" name="Text 139"/>
          <p:cNvSpPr/>
          <p:nvPr/>
        </p:nvSpPr>
        <p:spPr>
          <a:xfrm>
            <a:off x="3071924" y="4414838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  <a:endParaRPr lang="en-US" sz="732" dirty="0"/>
          </a:p>
        </p:txBody>
      </p:sp>
      <p:sp>
        <p:nvSpPr>
          <p:cNvPr id="146" name="Text 140"/>
          <p:cNvSpPr/>
          <p:nvPr/>
        </p:nvSpPr>
        <p:spPr>
          <a:xfrm>
            <a:off x="671513" y="4564856"/>
            <a:ext cx="5400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name </a:t>
            </a:r>
            <a:endParaRPr lang="en-US" sz="732" dirty="0"/>
          </a:p>
        </p:txBody>
      </p:sp>
      <p:sp>
        <p:nvSpPr>
          <p:cNvPr id="147" name="Shape 141"/>
          <p:cNvSpPr/>
          <p:nvPr/>
        </p:nvSpPr>
        <p:spPr>
          <a:xfrm>
            <a:off x="1211591" y="4564856"/>
            <a:ext cx="60024" cy="135731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148" name="Text 142"/>
          <p:cNvSpPr/>
          <p:nvPr/>
        </p:nvSpPr>
        <p:spPr>
          <a:xfrm>
            <a:off x="1211591" y="4564856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A6E3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732" dirty="0"/>
          </a:p>
        </p:txBody>
      </p:sp>
      <p:sp>
        <p:nvSpPr>
          <p:cNvPr id="149" name="Text 143"/>
          <p:cNvSpPr/>
          <p:nvPr/>
        </p:nvSpPr>
        <p:spPr>
          <a:xfrm>
            <a:off x="1271615" y="4564856"/>
            <a:ext cx="3000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item</a:t>
            </a:r>
            <a:endParaRPr lang="en-US" sz="732" dirty="0"/>
          </a:p>
        </p:txBody>
      </p:sp>
      <p:sp>
        <p:nvSpPr>
          <p:cNvPr id="150" name="Text 144"/>
          <p:cNvSpPr/>
          <p:nvPr/>
        </p:nvSpPr>
        <p:spPr>
          <a:xfrm>
            <a:off x="1571653" y="4564856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151" name="Text 145"/>
          <p:cNvSpPr/>
          <p:nvPr/>
        </p:nvSpPr>
        <p:spPr>
          <a:xfrm>
            <a:off x="1631677" y="4564856"/>
            <a:ext cx="6000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select_one</a:t>
            </a:r>
            <a:endParaRPr lang="en-US" sz="732" dirty="0"/>
          </a:p>
        </p:txBody>
      </p:sp>
      <p:sp>
        <p:nvSpPr>
          <p:cNvPr id="152" name="Text 146"/>
          <p:cNvSpPr/>
          <p:nvPr/>
        </p:nvSpPr>
        <p:spPr>
          <a:xfrm>
            <a:off x="2231752" y="4564856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732" dirty="0"/>
          </a:p>
        </p:txBody>
      </p:sp>
      <p:sp>
        <p:nvSpPr>
          <p:cNvPr id="153" name="Text 147"/>
          <p:cNvSpPr/>
          <p:nvPr/>
        </p:nvSpPr>
        <p:spPr>
          <a:xfrm>
            <a:off x="2291776" y="4564856"/>
            <a:ext cx="90011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'.product-name'</a:t>
            </a:r>
            <a:endParaRPr lang="en-US" sz="732" dirty="0"/>
          </a:p>
        </p:txBody>
      </p:sp>
      <p:sp>
        <p:nvSpPr>
          <p:cNvPr id="154" name="Text 148"/>
          <p:cNvSpPr/>
          <p:nvPr/>
        </p:nvSpPr>
        <p:spPr>
          <a:xfrm>
            <a:off x="3191889" y="4564856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732" dirty="0"/>
          </a:p>
        </p:txBody>
      </p:sp>
      <p:sp>
        <p:nvSpPr>
          <p:cNvPr id="155" name="Text 149"/>
          <p:cNvSpPr/>
          <p:nvPr/>
        </p:nvSpPr>
        <p:spPr>
          <a:xfrm>
            <a:off x="3251913" y="4564856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156" name="Text 150"/>
          <p:cNvSpPr/>
          <p:nvPr/>
        </p:nvSpPr>
        <p:spPr>
          <a:xfrm>
            <a:off x="3311937" y="4564856"/>
            <a:ext cx="2400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text</a:t>
            </a:r>
            <a:endParaRPr lang="en-US" sz="732" dirty="0"/>
          </a:p>
        </p:txBody>
      </p:sp>
      <p:sp>
        <p:nvSpPr>
          <p:cNvPr id="157" name="Text 151"/>
          <p:cNvSpPr/>
          <p:nvPr/>
        </p:nvSpPr>
        <p:spPr>
          <a:xfrm>
            <a:off x="3551979" y="4564856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158" name="Text 152"/>
          <p:cNvSpPr/>
          <p:nvPr/>
        </p:nvSpPr>
        <p:spPr>
          <a:xfrm>
            <a:off x="3612003" y="4564856"/>
            <a:ext cx="3000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strip</a:t>
            </a:r>
            <a:endParaRPr lang="en-US" sz="732" dirty="0"/>
          </a:p>
        </p:txBody>
      </p:sp>
      <p:sp>
        <p:nvSpPr>
          <p:cNvPr id="159" name="Text 153"/>
          <p:cNvSpPr/>
          <p:nvPr/>
        </p:nvSpPr>
        <p:spPr>
          <a:xfrm>
            <a:off x="3912040" y="4564856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732" dirty="0"/>
          </a:p>
        </p:txBody>
      </p:sp>
      <p:sp>
        <p:nvSpPr>
          <p:cNvPr id="160" name="Text 154"/>
          <p:cNvSpPr/>
          <p:nvPr/>
        </p:nvSpPr>
        <p:spPr>
          <a:xfrm>
            <a:off x="3972065" y="4564856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732" dirty="0"/>
          </a:p>
        </p:txBody>
      </p:sp>
      <p:sp>
        <p:nvSpPr>
          <p:cNvPr id="161" name="Text 155"/>
          <p:cNvSpPr/>
          <p:nvPr/>
        </p:nvSpPr>
        <p:spPr>
          <a:xfrm>
            <a:off x="671513" y="4714875"/>
            <a:ext cx="6000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price </a:t>
            </a:r>
            <a:endParaRPr lang="en-US" sz="732" dirty="0"/>
          </a:p>
        </p:txBody>
      </p:sp>
      <p:sp>
        <p:nvSpPr>
          <p:cNvPr id="162" name="Shape 156"/>
          <p:cNvSpPr/>
          <p:nvPr/>
        </p:nvSpPr>
        <p:spPr>
          <a:xfrm>
            <a:off x="1271588" y="4714875"/>
            <a:ext cx="60024" cy="135731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163" name="Text 157"/>
          <p:cNvSpPr/>
          <p:nvPr/>
        </p:nvSpPr>
        <p:spPr>
          <a:xfrm>
            <a:off x="1271588" y="4714875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A6E3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732" dirty="0"/>
          </a:p>
        </p:txBody>
      </p:sp>
      <p:sp>
        <p:nvSpPr>
          <p:cNvPr id="164" name="Text 158"/>
          <p:cNvSpPr/>
          <p:nvPr/>
        </p:nvSpPr>
        <p:spPr>
          <a:xfrm>
            <a:off x="1331612" y="4714875"/>
            <a:ext cx="3000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item</a:t>
            </a:r>
            <a:endParaRPr lang="en-US" sz="732" dirty="0"/>
          </a:p>
        </p:txBody>
      </p:sp>
      <p:sp>
        <p:nvSpPr>
          <p:cNvPr id="165" name="Text 159"/>
          <p:cNvSpPr/>
          <p:nvPr/>
        </p:nvSpPr>
        <p:spPr>
          <a:xfrm>
            <a:off x="1631649" y="4714875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166" name="Text 160"/>
          <p:cNvSpPr/>
          <p:nvPr/>
        </p:nvSpPr>
        <p:spPr>
          <a:xfrm>
            <a:off x="1691673" y="4714875"/>
            <a:ext cx="6000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select_one</a:t>
            </a:r>
            <a:endParaRPr lang="en-US" sz="732" dirty="0"/>
          </a:p>
        </p:txBody>
      </p:sp>
      <p:sp>
        <p:nvSpPr>
          <p:cNvPr id="167" name="Text 161"/>
          <p:cNvSpPr/>
          <p:nvPr/>
        </p:nvSpPr>
        <p:spPr>
          <a:xfrm>
            <a:off x="2291748" y="4714875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732" dirty="0"/>
          </a:p>
        </p:txBody>
      </p:sp>
      <p:sp>
        <p:nvSpPr>
          <p:cNvPr id="168" name="Text 162"/>
          <p:cNvSpPr/>
          <p:nvPr/>
        </p:nvSpPr>
        <p:spPr>
          <a:xfrm>
            <a:off x="2351773" y="4714875"/>
            <a:ext cx="4800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'.price'</a:t>
            </a:r>
            <a:endParaRPr lang="en-US" sz="732" dirty="0"/>
          </a:p>
        </p:txBody>
      </p:sp>
      <p:sp>
        <p:nvSpPr>
          <p:cNvPr id="169" name="Text 163"/>
          <p:cNvSpPr/>
          <p:nvPr/>
        </p:nvSpPr>
        <p:spPr>
          <a:xfrm>
            <a:off x="2831855" y="4714875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732" dirty="0"/>
          </a:p>
        </p:txBody>
      </p:sp>
      <p:sp>
        <p:nvSpPr>
          <p:cNvPr id="170" name="Text 164"/>
          <p:cNvSpPr/>
          <p:nvPr/>
        </p:nvSpPr>
        <p:spPr>
          <a:xfrm>
            <a:off x="2891879" y="4714875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171" name="Text 165"/>
          <p:cNvSpPr/>
          <p:nvPr/>
        </p:nvSpPr>
        <p:spPr>
          <a:xfrm>
            <a:off x="2951904" y="4714875"/>
            <a:ext cx="2400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text</a:t>
            </a:r>
            <a:endParaRPr lang="en-US" sz="732" dirty="0"/>
          </a:p>
        </p:txBody>
      </p:sp>
      <p:sp>
        <p:nvSpPr>
          <p:cNvPr id="172" name="Text 166"/>
          <p:cNvSpPr/>
          <p:nvPr/>
        </p:nvSpPr>
        <p:spPr>
          <a:xfrm>
            <a:off x="3191945" y="4714875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173" name="Text 167"/>
          <p:cNvSpPr/>
          <p:nvPr/>
        </p:nvSpPr>
        <p:spPr>
          <a:xfrm>
            <a:off x="3251969" y="4714875"/>
            <a:ext cx="3000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strip</a:t>
            </a:r>
            <a:endParaRPr lang="en-US" sz="732" dirty="0"/>
          </a:p>
        </p:txBody>
      </p:sp>
      <p:sp>
        <p:nvSpPr>
          <p:cNvPr id="174" name="Text 168"/>
          <p:cNvSpPr/>
          <p:nvPr/>
        </p:nvSpPr>
        <p:spPr>
          <a:xfrm>
            <a:off x="3552006" y="4714875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732" dirty="0"/>
          </a:p>
        </p:txBody>
      </p:sp>
      <p:sp>
        <p:nvSpPr>
          <p:cNvPr id="175" name="Text 169"/>
          <p:cNvSpPr/>
          <p:nvPr/>
        </p:nvSpPr>
        <p:spPr>
          <a:xfrm>
            <a:off x="3612031" y="4714875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732" dirty="0"/>
          </a:p>
        </p:txBody>
      </p:sp>
      <p:sp>
        <p:nvSpPr>
          <p:cNvPr id="176" name="Text 170"/>
          <p:cNvSpPr/>
          <p:nvPr/>
        </p:nvSpPr>
        <p:spPr>
          <a:xfrm>
            <a:off x="671513" y="4864894"/>
            <a:ext cx="4800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url </a:t>
            </a:r>
            <a:endParaRPr lang="en-US" sz="732" dirty="0"/>
          </a:p>
        </p:txBody>
      </p:sp>
      <p:sp>
        <p:nvSpPr>
          <p:cNvPr id="177" name="Shape 171"/>
          <p:cNvSpPr/>
          <p:nvPr/>
        </p:nvSpPr>
        <p:spPr>
          <a:xfrm>
            <a:off x="1151595" y="4864894"/>
            <a:ext cx="60024" cy="135731"/>
          </a:xfrm>
          <a:prstGeom prst="rect">
            <a:avLst/>
          </a:prstGeom>
          <a:solidFill>
            <a:srgbClr val="FFFFFF">
              <a:alpha val="50000"/>
            </a:srgbClr>
          </a:solidFill>
          <a:ln/>
        </p:spPr>
      </p:sp>
      <p:sp>
        <p:nvSpPr>
          <p:cNvPr id="178" name="Text 172"/>
          <p:cNvSpPr/>
          <p:nvPr/>
        </p:nvSpPr>
        <p:spPr>
          <a:xfrm>
            <a:off x="1151595" y="4864894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A6E3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endParaRPr lang="en-US" sz="732" dirty="0"/>
          </a:p>
        </p:txBody>
      </p:sp>
      <p:sp>
        <p:nvSpPr>
          <p:cNvPr id="179" name="Text 173"/>
          <p:cNvSpPr/>
          <p:nvPr/>
        </p:nvSpPr>
        <p:spPr>
          <a:xfrm>
            <a:off x="1211619" y="4864894"/>
            <a:ext cx="3000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item</a:t>
            </a:r>
            <a:endParaRPr lang="en-US" sz="732" dirty="0"/>
          </a:p>
        </p:txBody>
      </p:sp>
      <p:sp>
        <p:nvSpPr>
          <p:cNvPr id="180" name="Text 174"/>
          <p:cNvSpPr/>
          <p:nvPr/>
        </p:nvSpPr>
        <p:spPr>
          <a:xfrm>
            <a:off x="1511657" y="4864894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181" name="Text 175"/>
          <p:cNvSpPr/>
          <p:nvPr/>
        </p:nvSpPr>
        <p:spPr>
          <a:xfrm>
            <a:off x="1571681" y="4864894"/>
            <a:ext cx="6000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select_one</a:t>
            </a:r>
            <a:endParaRPr lang="en-US" sz="732" dirty="0"/>
          </a:p>
        </p:txBody>
      </p:sp>
      <p:sp>
        <p:nvSpPr>
          <p:cNvPr id="182" name="Text 176"/>
          <p:cNvSpPr/>
          <p:nvPr/>
        </p:nvSpPr>
        <p:spPr>
          <a:xfrm>
            <a:off x="2171756" y="4864894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732" dirty="0"/>
          </a:p>
        </p:txBody>
      </p:sp>
      <p:sp>
        <p:nvSpPr>
          <p:cNvPr id="183" name="Text 177"/>
          <p:cNvSpPr/>
          <p:nvPr/>
        </p:nvSpPr>
        <p:spPr>
          <a:xfrm>
            <a:off x="2231780" y="4864894"/>
            <a:ext cx="18004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'a'</a:t>
            </a:r>
            <a:endParaRPr lang="en-US" sz="732" dirty="0"/>
          </a:p>
        </p:txBody>
      </p:sp>
      <p:sp>
        <p:nvSpPr>
          <p:cNvPr id="184" name="Text 178"/>
          <p:cNvSpPr/>
          <p:nvPr/>
        </p:nvSpPr>
        <p:spPr>
          <a:xfrm>
            <a:off x="2411825" y="4864894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732" dirty="0"/>
          </a:p>
        </p:txBody>
      </p:sp>
      <p:sp>
        <p:nvSpPr>
          <p:cNvPr id="185" name="Text 179"/>
          <p:cNvSpPr/>
          <p:nvPr/>
        </p:nvSpPr>
        <p:spPr>
          <a:xfrm>
            <a:off x="2471849" y="4864894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[</a:t>
            </a:r>
            <a:endParaRPr lang="en-US" sz="732" dirty="0"/>
          </a:p>
        </p:txBody>
      </p:sp>
      <p:sp>
        <p:nvSpPr>
          <p:cNvPr id="186" name="Text 180"/>
          <p:cNvSpPr/>
          <p:nvPr/>
        </p:nvSpPr>
        <p:spPr>
          <a:xfrm>
            <a:off x="2531873" y="4864894"/>
            <a:ext cx="3600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'href'</a:t>
            </a:r>
            <a:endParaRPr lang="en-US" sz="732" dirty="0"/>
          </a:p>
        </p:txBody>
      </p:sp>
      <p:sp>
        <p:nvSpPr>
          <p:cNvPr id="187" name="Text 181"/>
          <p:cNvSpPr/>
          <p:nvPr/>
        </p:nvSpPr>
        <p:spPr>
          <a:xfrm>
            <a:off x="2891935" y="4864894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]</a:t>
            </a:r>
            <a:endParaRPr lang="en-US" sz="732" dirty="0"/>
          </a:p>
        </p:txBody>
      </p:sp>
      <p:sp>
        <p:nvSpPr>
          <p:cNvPr id="188" name="Text 182"/>
          <p:cNvSpPr/>
          <p:nvPr/>
        </p:nvSpPr>
        <p:spPr>
          <a:xfrm>
            <a:off x="671513" y="5014913"/>
            <a:ext cx="72009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endParaRPr lang="en-US" sz="732" dirty="0"/>
          </a:p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products</a:t>
            </a:r>
            <a:endParaRPr lang="en-US" sz="732" dirty="0"/>
          </a:p>
        </p:txBody>
      </p:sp>
      <p:sp>
        <p:nvSpPr>
          <p:cNvPr id="189" name="Text 183"/>
          <p:cNvSpPr/>
          <p:nvPr/>
        </p:nvSpPr>
        <p:spPr>
          <a:xfrm>
            <a:off x="1391608" y="5014913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.</a:t>
            </a:r>
            <a:endParaRPr lang="en-US" sz="732" dirty="0"/>
          </a:p>
        </p:txBody>
      </p:sp>
      <p:sp>
        <p:nvSpPr>
          <p:cNvPr id="190" name="Text 184"/>
          <p:cNvSpPr/>
          <p:nvPr/>
        </p:nvSpPr>
        <p:spPr>
          <a:xfrm>
            <a:off x="1451632" y="5014913"/>
            <a:ext cx="3600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append</a:t>
            </a:r>
            <a:endParaRPr lang="en-US" sz="732" dirty="0"/>
          </a:p>
        </p:txBody>
      </p:sp>
      <p:sp>
        <p:nvSpPr>
          <p:cNvPr id="191" name="Text 185"/>
          <p:cNvSpPr/>
          <p:nvPr/>
        </p:nvSpPr>
        <p:spPr>
          <a:xfrm>
            <a:off x="1811694" y="5014913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endParaRPr lang="en-US" sz="732" dirty="0"/>
          </a:p>
        </p:txBody>
      </p:sp>
      <p:sp>
        <p:nvSpPr>
          <p:cNvPr id="192" name="Text 186"/>
          <p:cNvSpPr/>
          <p:nvPr/>
        </p:nvSpPr>
        <p:spPr>
          <a:xfrm>
            <a:off x="1871718" y="5014913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732" dirty="0"/>
          </a:p>
        </p:txBody>
      </p:sp>
      <p:sp>
        <p:nvSpPr>
          <p:cNvPr id="193" name="Text 187"/>
          <p:cNvSpPr/>
          <p:nvPr/>
        </p:nvSpPr>
        <p:spPr>
          <a:xfrm>
            <a:off x="1931743" y="5014913"/>
            <a:ext cx="3600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'name'</a:t>
            </a:r>
            <a:endParaRPr lang="en-US" sz="732" dirty="0"/>
          </a:p>
        </p:txBody>
      </p:sp>
      <p:sp>
        <p:nvSpPr>
          <p:cNvPr id="194" name="Text 188"/>
          <p:cNvSpPr/>
          <p:nvPr/>
        </p:nvSpPr>
        <p:spPr>
          <a:xfrm>
            <a:off x="2291804" y="5014913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  <a:endParaRPr lang="en-US" sz="732" dirty="0"/>
          </a:p>
        </p:txBody>
      </p:sp>
      <p:sp>
        <p:nvSpPr>
          <p:cNvPr id="195" name="Text 189"/>
          <p:cNvSpPr/>
          <p:nvPr/>
        </p:nvSpPr>
        <p:spPr>
          <a:xfrm>
            <a:off x="2351829" y="5014913"/>
            <a:ext cx="3000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name</a:t>
            </a:r>
            <a:endParaRPr lang="en-US" sz="732" dirty="0"/>
          </a:p>
        </p:txBody>
      </p:sp>
      <p:sp>
        <p:nvSpPr>
          <p:cNvPr id="196" name="Text 190"/>
          <p:cNvSpPr/>
          <p:nvPr/>
        </p:nvSpPr>
        <p:spPr>
          <a:xfrm>
            <a:off x="2651866" y="5014913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  <a:endParaRPr lang="en-US" sz="732" dirty="0"/>
          </a:p>
        </p:txBody>
      </p:sp>
      <p:sp>
        <p:nvSpPr>
          <p:cNvPr id="197" name="Text 191"/>
          <p:cNvSpPr/>
          <p:nvPr/>
        </p:nvSpPr>
        <p:spPr>
          <a:xfrm>
            <a:off x="2771915" y="5014913"/>
            <a:ext cx="42005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'price'</a:t>
            </a:r>
            <a:endParaRPr lang="en-US" sz="732" dirty="0"/>
          </a:p>
        </p:txBody>
      </p:sp>
      <p:sp>
        <p:nvSpPr>
          <p:cNvPr id="198" name="Text 192"/>
          <p:cNvSpPr/>
          <p:nvPr/>
        </p:nvSpPr>
        <p:spPr>
          <a:xfrm>
            <a:off x="3191973" y="5014913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  <a:endParaRPr lang="en-US" sz="732" dirty="0"/>
          </a:p>
        </p:txBody>
      </p:sp>
      <p:sp>
        <p:nvSpPr>
          <p:cNvPr id="199" name="Text 193"/>
          <p:cNvSpPr/>
          <p:nvPr/>
        </p:nvSpPr>
        <p:spPr>
          <a:xfrm>
            <a:off x="3251997" y="5014913"/>
            <a:ext cx="36006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price</a:t>
            </a:r>
            <a:endParaRPr lang="en-US" sz="732" dirty="0"/>
          </a:p>
        </p:txBody>
      </p:sp>
      <p:sp>
        <p:nvSpPr>
          <p:cNvPr id="200" name="Text 194"/>
          <p:cNvSpPr/>
          <p:nvPr/>
        </p:nvSpPr>
        <p:spPr>
          <a:xfrm>
            <a:off x="3612059" y="5014913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  <a:endParaRPr lang="en-US" sz="732" dirty="0"/>
          </a:p>
        </p:txBody>
      </p:sp>
      <p:sp>
        <p:nvSpPr>
          <p:cNvPr id="201" name="Text 195"/>
          <p:cNvSpPr/>
          <p:nvPr/>
        </p:nvSpPr>
        <p:spPr>
          <a:xfrm>
            <a:off x="3732107" y="5014913"/>
            <a:ext cx="3000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6699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'url'</a:t>
            </a:r>
            <a:endParaRPr lang="en-US" sz="732" dirty="0"/>
          </a:p>
        </p:txBody>
      </p:sp>
      <p:sp>
        <p:nvSpPr>
          <p:cNvPr id="202" name="Text 196"/>
          <p:cNvSpPr/>
          <p:nvPr/>
        </p:nvSpPr>
        <p:spPr>
          <a:xfrm>
            <a:off x="4032145" y="5014913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  <a:endParaRPr lang="en-US" sz="732" dirty="0"/>
          </a:p>
        </p:txBody>
      </p:sp>
      <p:sp>
        <p:nvSpPr>
          <p:cNvPr id="203" name="Text 197"/>
          <p:cNvSpPr/>
          <p:nvPr/>
        </p:nvSpPr>
        <p:spPr>
          <a:xfrm>
            <a:off x="4092169" y="5014913"/>
            <a:ext cx="2400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00000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url</a:t>
            </a:r>
            <a:endParaRPr lang="en-US" sz="732" dirty="0"/>
          </a:p>
        </p:txBody>
      </p:sp>
      <p:sp>
        <p:nvSpPr>
          <p:cNvPr id="204" name="Text 198"/>
          <p:cNvSpPr/>
          <p:nvPr/>
        </p:nvSpPr>
        <p:spPr>
          <a:xfrm>
            <a:off x="4332210" y="5014913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732" dirty="0"/>
          </a:p>
        </p:txBody>
      </p:sp>
      <p:sp>
        <p:nvSpPr>
          <p:cNvPr id="205" name="Text 199"/>
          <p:cNvSpPr/>
          <p:nvPr/>
        </p:nvSpPr>
        <p:spPr>
          <a:xfrm>
            <a:off x="4392234" y="5014913"/>
            <a:ext cx="60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32" dirty="0">
                <a:solidFill>
                  <a:srgbClr val="99999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en-US" sz="732" dirty="0"/>
          </a:p>
        </p:txBody>
      </p:sp>
      <p:sp>
        <p:nvSpPr>
          <p:cNvPr id="206" name="Shape 200"/>
          <p:cNvSpPr/>
          <p:nvPr/>
        </p:nvSpPr>
        <p:spPr>
          <a:xfrm>
            <a:off x="228600" y="4872038"/>
            <a:ext cx="4380821" cy="471488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207" name="Shape 201"/>
          <p:cNvSpPr/>
          <p:nvPr/>
        </p:nvSpPr>
        <p:spPr>
          <a:xfrm>
            <a:off x="228600" y="4872038"/>
            <a:ext cx="28575" cy="471488"/>
          </a:xfrm>
          <a:prstGeom prst="rect">
            <a:avLst/>
          </a:prstGeom>
          <a:solidFill>
            <a:srgbClr val="FF9900"/>
          </a:solidFill>
          <a:ln/>
        </p:spPr>
      </p:sp>
      <p:sp>
        <p:nvSpPr>
          <p:cNvPr id="208" name="Text 202"/>
          <p:cNvSpPr/>
          <p:nvPr/>
        </p:nvSpPr>
        <p:spPr>
          <a:xfrm>
            <a:off x="314325" y="4964906"/>
            <a:ext cx="67639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Best Practice:</a:t>
            </a:r>
            <a:endParaRPr lang="en-US" sz="732" dirty="0"/>
          </a:p>
        </p:txBody>
      </p:sp>
      <p:sp>
        <p:nvSpPr>
          <p:cNvPr id="209" name="Text 203"/>
          <p:cNvSpPr/>
          <p:nvPr/>
        </p:nvSpPr>
        <p:spPr>
          <a:xfrm>
            <a:off x="990721" y="4964906"/>
            <a:ext cx="324633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Always use error handling and validation when scraping websites, as </a:t>
            </a:r>
            <a:endParaRPr lang="en-US" sz="732" dirty="0"/>
          </a:p>
        </p:txBody>
      </p:sp>
      <p:sp>
        <p:nvSpPr>
          <p:cNvPr id="210" name="Text 204"/>
          <p:cNvSpPr/>
          <p:nvPr/>
        </p:nvSpPr>
        <p:spPr>
          <a:xfrm>
            <a:off x="314325" y="5114925"/>
            <a:ext cx="196765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HTML structure can change unexpectedly. </a:t>
            </a:r>
            <a:endParaRPr lang="en-US" sz="732" dirty="0"/>
          </a:p>
        </p:txBody>
      </p:sp>
      <p:pic>
        <p:nvPicPr>
          <p:cNvPr id="2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9353" y="1785938"/>
            <a:ext cx="3214688" cy="2500313"/>
          </a:xfrm>
          <a:prstGeom prst="rect">
            <a:avLst/>
          </a:prstGeom>
        </p:spPr>
      </p:pic>
      <p:sp>
        <p:nvSpPr>
          <p:cNvPr id="212" name="Text 205"/>
          <p:cNvSpPr/>
          <p:nvPr/>
        </p:nvSpPr>
        <p:spPr>
          <a:xfrm>
            <a:off x="228600" y="5400675"/>
            <a:ext cx="86868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BeautifulSoup makes data extraction straightforward by providing intuitive methods to access DOM content </a:t>
            </a:r>
            <a:endParaRPr lang="en-US" sz="837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435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Practical Applications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957263"/>
            <a:ext cx="42291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Real-World Applications of HTTP Fundamentals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28600" y="1328738"/>
            <a:ext cx="257175" cy="257175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80" y="1453753"/>
            <a:ext cx="125016" cy="71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0075" y="1328738"/>
            <a:ext cx="38576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 Scraping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600075" y="1550194"/>
            <a:ext cx="38576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Extracting structured data from websites for analysis, monitoring, or integration with other systems</a:t>
            </a:r>
            <a:endParaRPr lang="en-US" sz="837" dirty="0"/>
          </a:p>
        </p:txBody>
      </p:sp>
      <p:sp>
        <p:nvSpPr>
          <p:cNvPr id="9" name="Shape 5"/>
          <p:cNvSpPr/>
          <p:nvPr/>
        </p:nvSpPr>
        <p:spPr>
          <a:xfrm>
            <a:off x="228600" y="2035969"/>
            <a:ext cx="257175" cy="257175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81" y="2160984"/>
            <a:ext cx="100013" cy="714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0075" y="2035969"/>
            <a:ext cx="38576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API Integration</a:t>
            </a:r>
            <a:endParaRPr lang="en-US" sz="942" dirty="0"/>
          </a:p>
        </p:txBody>
      </p:sp>
      <p:sp>
        <p:nvSpPr>
          <p:cNvPr id="12" name="Text 7"/>
          <p:cNvSpPr/>
          <p:nvPr/>
        </p:nvSpPr>
        <p:spPr>
          <a:xfrm>
            <a:off x="600075" y="2257425"/>
            <a:ext cx="38576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Connecting to web services and APIs to retrieve or submit data programmatically</a:t>
            </a:r>
            <a:endParaRPr lang="en-US" sz="837" dirty="0"/>
          </a:p>
        </p:txBody>
      </p:sp>
      <p:sp>
        <p:nvSpPr>
          <p:cNvPr id="13" name="Shape 8"/>
          <p:cNvSpPr/>
          <p:nvPr/>
        </p:nvSpPr>
        <p:spPr>
          <a:xfrm>
            <a:off x="228600" y="2743200"/>
            <a:ext cx="257175" cy="257175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81" y="2868216"/>
            <a:ext cx="100013" cy="714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00075" y="2743200"/>
            <a:ext cx="38576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Collection &amp; Analysis</a:t>
            </a:r>
            <a:endParaRPr lang="en-US" sz="942" dirty="0"/>
          </a:p>
        </p:txBody>
      </p:sp>
      <p:sp>
        <p:nvSpPr>
          <p:cNvPr id="16" name="Text 10"/>
          <p:cNvSpPr/>
          <p:nvPr/>
        </p:nvSpPr>
        <p:spPr>
          <a:xfrm>
            <a:off x="600075" y="2964656"/>
            <a:ext cx="38576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Gathering data from multiple sources for research, business intelligence, or competitive analysis</a:t>
            </a:r>
            <a:endParaRPr lang="en-US" sz="837" dirty="0"/>
          </a:p>
        </p:txBody>
      </p:sp>
      <p:sp>
        <p:nvSpPr>
          <p:cNvPr id="17" name="Shape 11"/>
          <p:cNvSpPr/>
          <p:nvPr/>
        </p:nvSpPr>
        <p:spPr>
          <a:xfrm>
            <a:off x="228600" y="3450431"/>
            <a:ext cx="257175" cy="257175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181" y="3575447"/>
            <a:ext cx="100013" cy="7144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00075" y="3450431"/>
            <a:ext cx="38576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Automation</a:t>
            </a:r>
            <a:endParaRPr lang="en-US" sz="942" dirty="0"/>
          </a:p>
        </p:txBody>
      </p:sp>
      <p:sp>
        <p:nvSpPr>
          <p:cNvPr id="20" name="Text 13"/>
          <p:cNvSpPr/>
          <p:nvPr/>
        </p:nvSpPr>
        <p:spPr>
          <a:xfrm>
            <a:off x="600075" y="3671888"/>
            <a:ext cx="38576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Creating bots and scripts to automate repetitive web tasks and workflows</a:t>
            </a:r>
            <a:endParaRPr lang="en-US" sz="837" dirty="0"/>
          </a:p>
        </p:txBody>
      </p:sp>
      <p:sp>
        <p:nvSpPr>
          <p:cNvPr id="21" name="Shape 14"/>
          <p:cNvSpPr/>
          <p:nvPr/>
        </p:nvSpPr>
        <p:spPr>
          <a:xfrm>
            <a:off x="228600" y="4186238"/>
            <a:ext cx="4229100" cy="742950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22" name="Shape 15"/>
          <p:cNvSpPr/>
          <p:nvPr/>
        </p:nvSpPr>
        <p:spPr>
          <a:xfrm>
            <a:off x="228600" y="4186238"/>
            <a:ext cx="28575" cy="742950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23" name="Text 16"/>
          <p:cNvSpPr/>
          <p:nvPr/>
        </p:nvSpPr>
        <p:spPr>
          <a:xfrm>
            <a:off x="342900" y="4307681"/>
            <a:ext cx="8298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Best Practices:</a:t>
            </a:r>
            <a:endParaRPr lang="en-US" sz="837" dirty="0"/>
          </a:p>
        </p:txBody>
      </p:sp>
      <p:sp>
        <p:nvSpPr>
          <p:cNvPr id="24" name="Text 17"/>
          <p:cNvSpPr/>
          <p:nvPr/>
        </p:nvSpPr>
        <p:spPr>
          <a:xfrm>
            <a:off x="1172719" y="4307681"/>
            <a:ext cx="29801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Always respect robots.txt files, implement rate limiting, </a:t>
            </a:r>
            <a:endParaRPr lang="en-US" sz="837" dirty="0"/>
          </a:p>
        </p:txBody>
      </p:sp>
      <p:sp>
        <p:nvSpPr>
          <p:cNvPr id="25" name="Text 18"/>
          <p:cNvSpPr/>
          <p:nvPr/>
        </p:nvSpPr>
        <p:spPr>
          <a:xfrm>
            <a:off x="342900" y="4479131"/>
            <a:ext cx="38970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 proper user-agent headers, and follow ethical scraping guidelines to </a:t>
            </a:r>
            <a:endParaRPr lang="en-US" sz="837" dirty="0"/>
          </a:p>
        </p:txBody>
      </p:sp>
      <p:sp>
        <p:nvSpPr>
          <p:cNvPr id="26" name="Text 19"/>
          <p:cNvSpPr/>
          <p:nvPr/>
        </p:nvSpPr>
        <p:spPr>
          <a:xfrm>
            <a:off x="342900" y="4650581"/>
            <a:ext cx="293546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avoid overloading servers or violating terms of service. </a:t>
            </a:r>
            <a:endParaRPr lang="en-US" sz="837" dirty="0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4913" y="1428750"/>
            <a:ext cx="3571875" cy="2857500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228600" y="5043488"/>
            <a:ext cx="86868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Understanding HTTP fundamentals enables effective data collection and integration across the web </a:t>
            </a:r>
            <a:endParaRPr lang="en-US" sz="83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292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Learning Objectives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28600" y="785813"/>
            <a:ext cx="285750" cy="285750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78" y="925116"/>
            <a:ext cx="178594" cy="71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650" y="785813"/>
            <a:ext cx="38290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 Protocol Mechanics</a:t>
            </a:r>
            <a:endParaRPr lang="en-US" sz="1046" dirty="0"/>
          </a:p>
        </p:txBody>
      </p:sp>
      <p:sp>
        <p:nvSpPr>
          <p:cNvPr id="7" name="Text 3"/>
          <p:cNvSpPr/>
          <p:nvPr/>
        </p:nvSpPr>
        <p:spPr>
          <a:xfrm>
            <a:off x="628650" y="1028700"/>
            <a:ext cx="382905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Understand the fundamentals of HTTP as a stateless protocol, its structure, and how it enables web communication</a:t>
            </a:r>
            <a:endParaRPr lang="en-US" sz="1046" dirty="0"/>
          </a:p>
        </p:txBody>
      </p:sp>
      <p:sp>
        <p:nvSpPr>
          <p:cNvPr id="8" name="Shape 4"/>
          <p:cNvSpPr/>
          <p:nvPr/>
        </p:nvSpPr>
        <p:spPr>
          <a:xfrm>
            <a:off x="228600" y="1843088"/>
            <a:ext cx="285750" cy="285750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78" y="1982391"/>
            <a:ext cx="178594" cy="71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8650" y="1843088"/>
            <a:ext cx="38290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HTML/CSS Structure</a:t>
            </a:r>
            <a:endParaRPr lang="en-US" sz="1046" dirty="0"/>
          </a:p>
        </p:txBody>
      </p:sp>
      <p:sp>
        <p:nvSpPr>
          <p:cNvPr id="11" name="Text 6"/>
          <p:cNvSpPr/>
          <p:nvPr/>
        </p:nvSpPr>
        <p:spPr>
          <a:xfrm>
            <a:off x="628650" y="2085975"/>
            <a:ext cx="382905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 the structure of HTML documents, CSS styling principles, and how they work together to create web pages</a:t>
            </a:r>
            <a:endParaRPr lang="en-US" sz="1046" dirty="0"/>
          </a:p>
        </p:txBody>
      </p:sp>
      <p:sp>
        <p:nvSpPr>
          <p:cNvPr id="12" name="Shape 7"/>
          <p:cNvSpPr/>
          <p:nvPr/>
        </p:nvSpPr>
        <p:spPr>
          <a:xfrm>
            <a:off x="228600" y="2900363"/>
            <a:ext cx="285750" cy="285750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108" y="3039666"/>
            <a:ext cx="160734" cy="714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28650" y="2900363"/>
            <a:ext cx="38290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 Navigation Techniques</a:t>
            </a:r>
            <a:endParaRPr lang="en-US" sz="1046" dirty="0"/>
          </a:p>
        </p:txBody>
      </p:sp>
      <p:sp>
        <p:nvSpPr>
          <p:cNvPr id="15" name="Text 9"/>
          <p:cNvSpPr/>
          <p:nvPr/>
        </p:nvSpPr>
        <p:spPr>
          <a:xfrm>
            <a:off x="628650" y="3143250"/>
            <a:ext cx="38290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Master DOM navigation methods and techniques for traversing web page structures programmatically</a:t>
            </a:r>
            <a:endParaRPr lang="en-US" sz="1046" dirty="0"/>
          </a:p>
        </p:txBody>
      </p:sp>
      <p:sp>
        <p:nvSpPr>
          <p:cNvPr id="16" name="Shape 10"/>
          <p:cNvSpPr/>
          <p:nvPr/>
        </p:nvSpPr>
        <p:spPr>
          <a:xfrm>
            <a:off x="228600" y="3743325"/>
            <a:ext cx="285750" cy="285750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038" y="3882628"/>
            <a:ext cx="142875" cy="714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28650" y="3743325"/>
            <a:ext cx="38290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Request/Response Processing</a:t>
            </a:r>
            <a:endParaRPr lang="en-US" sz="1046" dirty="0"/>
          </a:p>
        </p:txBody>
      </p:sp>
      <p:sp>
        <p:nvSpPr>
          <p:cNvPr id="19" name="Text 12"/>
          <p:cNvSpPr/>
          <p:nvPr/>
        </p:nvSpPr>
        <p:spPr>
          <a:xfrm>
            <a:off x="628650" y="3986213"/>
            <a:ext cx="38290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 skills in handling HTTP requests, processing responses, and working with different data formats</a:t>
            </a:r>
            <a:endParaRPr lang="en-US" sz="1046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2100" y="1321594"/>
            <a:ext cx="2857500" cy="285750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228600" y="4829175"/>
            <a:ext cx="86868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These skills form the foundation for effective web scraping and data collection </a:t>
            </a:r>
            <a:endParaRPr lang="en-US" sz="83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5008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 Protocol Basics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28600" y="785813"/>
            <a:ext cx="4229100" cy="871538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5" name="Shape 2"/>
          <p:cNvSpPr/>
          <p:nvPr/>
        </p:nvSpPr>
        <p:spPr>
          <a:xfrm>
            <a:off x="228600" y="785813"/>
            <a:ext cx="28575" cy="871538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6" name="Text 3"/>
          <p:cNvSpPr/>
          <p:nvPr/>
        </p:nvSpPr>
        <p:spPr>
          <a:xfrm>
            <a:off x="342900" y="900113"/>
            <a:ext cx="400050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i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HTTP (Hypertext Transfer Protocol) is a stateless application-level protocol for distributed, collaborative, hypermedia information systems.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28600" y="1828800"/>
            <a:ext cx="42291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Characteristics</a:t>
            </a:r>
            <a:endParaRPr lang="en-US" sz="13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311003"/>
            <a:ext cx="142875" cy="714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57200" y="2200275"/>
            <a:ext cx="40005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Stateless protocol - each request from client to server must contain all information needed to understand the request </a:t>
            </a:r>
            <a:endParaRPr lang="en-US" sz="1046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853928"/>
            <a:ext cx="142875" cy="714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57200" y="2743200"/>
            <a:ext cx="400050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Client-server architecture - separation of concerns between client (requesting resources) and server (providing resources) </a:t>
            </a:r>
            <a:endParaRPr lang="en-US" sz="1046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611166"/>
            <a:ext cx="142875" cy="714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57200" y="3500438"/>
            <a:ext cx="40005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Text-based - uses human-readable format for requests and responses </a:t>
            </a:r>
            <a:endParaRPr lang="en-US" sz="1046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154091"/>
            <a:ext cx="142875" cy="714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57200" y="4043363"/>
            <a:ext cx="400050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Connectionless - after a request is made and a response is received, the connection between client and server is closed </a:t>
            </a:r>
            <a:endParaRPr lang="en-US" sz="1046" dirty="0"/>
          </a:p>
        </p:txBody>
      </p:sp>
      <p:sp>
        <p:nvSpPr>
          <p:cNvPr id="16" name="Text 9"/>
          <p:cNvSpPr/>
          <p:nvPr/>
        </p:nvSpPr>
        <p:spPr>
          <a:xfrm>
            <a:off x="228600" y="4857750"/>
            <a:ext cx="42291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Versions</a:t>
            </a:r>
            <a:endParaRPr lang="en-US" sz="135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339953"/>
            <a:ext cx="125016" cy="7144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439341" y="5238155"/>
            <a:ext cx="303324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HTTP/1.1 - Introduced persistent connections</a:t>
            </a:r>
            <a:endParaRPr lang="en-US" sz="1046" dirty="0"/>
          </a:p>
        </p:txBody>
      </p:sp>
      <p:sp>
        <p:nvSpPr>
          <p:cNvPr id="19" name="Text 11"/>
          <p:cNvSpPr/>
          <p:nvPr/>
        </p:nvSpPr>
        <p:spPr>
          <a:xfrm>
            <a:off x="439341" y="5452467"/>
            <a:ext cx="362603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HTTP/2 - Added multiplexing and header compression</a:t>
            </a:r>
            <a:endParaRPr lang="en-US" sz="1046" dirty="0"/>
          </a:p>
        </p:txBody>
      </p:sp>
      <p:sp>
        <p:nvSpPr>
          <p:cNvPr id="20" name="Text 12"/>
          <p:cNvSpPr/>
          <p:nvPr/>
        </p:nvSpPr>
        <p:spPr>
          <a:xfrm>
            <a:off x="439341" y="5666780"/>
            <a:ext cx="373891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HTTP/3 - Uses QUIC protocol for improved performance </a:t>
            </a:r>
            <a:endParaRPr lang="en-US" sz="1046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4913" y="1957388"/>
            <a:ext cx="3571875" cy="285750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228600" y="6100763"/>
            <a:ext cx="86868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HTTP forms the foundation of data exchange on the World Wide Web </a:t>
            </a:r>
            <a:endParaRPr lang="en-US" sz="83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605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 Request-Response Cycle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728663"/>
            <a:ext cx="42291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 Request Components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28600" y="1071563"/>
            <a:ext cx="228600" cy="228600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45" y="1182291"/>
            <a:ext cx="87511" cy="71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2925" y="1071563"/>
            <a:ext cx="256661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Request Line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542925" y="1267290"/>
            <a:ext cx="25666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Method (GET, POST, etc.), URI, and HTTP version </a:t>
            </a:r>
            <a:endParaRPr lang="en-US" sz="837" dirty="0"/>
          </a:p>
        </p:txBody>
      </p:sp>
      <p:sp>
        <p:nvSpPr>
          <p:cNvPr id="9" name="Shape 5"/>
          <p:cNvSpPr/>
          <p:nvPr/>
        </p:nvSpPr>
        <p:spPr>
          <a:xfrm>
            <a:off x="228600" y="1517321"/>
            <a:ext cx="228600" cy="228600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94" y="1628049"/>
            <a:ext cx="100013" cy="714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42925" y="1517321"/>
            <a:ext cx="2986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Headers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542925" y="1713049"/>
            <a:ext cx="29864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Metadata about the request (Content-Type, User-Agent) </a:t>
            </a:r>
            <a:endParaRPr lang="en-US" sz="837" dirty="0"/>
          </a:p>
        </p:txBody>
      </p:sp>
      <p:sp>
        <p:nvSpPr>
          <p:cNvPr id="13" name="Shape 8"/>
          <p:cNvSpPr/>
          <p:nvPr/>
        </p:nvSpPr>
        <p:spPr>
          <a:xfrm>
            <a:off x="228600" y="1963080"/>
            <a:ext cx="228600" cy="228600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45" y="2073808"/>
            <a:ext cx="87511" cy="714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42925" y="1963080"/>
            <a:ext cx="243825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Body (optional)</a:t>
            </a:r>
            <a:endParaRPr lang="en-US" sz="837" dirty="0"/>
          </a:p>
        </p:txBody>
      </p:sp>
      <p:sp>
        <p:nvSpPr>
          <p:cNvPr id="16" name="Text 10"/>
          <p:cNvSpPr/>
          <p:nvPr/>
        </p:nvSpPr>
        <p:spPr>
          <a:xfrm>
            <a:off x="542925" y="2158808"/>
            <a:ext cx="24382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 sent to the server (form data, JSON, etc.) </a:t>
            </a:r>
            <a:endParaRPr lang="en-US" sz="837" dirty="0"/>
          </a:p>
        </p:txBody>
      </p:sp>
      <p:sp>
        <p:nvSpPr>
          <p:cNvPr id="17" name="Text 11"/>
          <p:cNvSpPr/>
          <p:nvPr/>
        </p:nvSpPr>
        <p:spPr>
          <a:xfrm>
            <a:off x="228600" y="2408839"/>
            <a:ext cx="42291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 Response Components</a:t>
            </a:r>
            <a:endParaRPr lang="en-US" sz="1350" dirty="0"/>
          </a:p>
        </p:txBody>
      </p:sp>
      <p:sp>
        <p:nvSpPr>
          <p:cNvPr id="18" name="Shape 12"/>
          <p:cNvSpPr/>
          <p:nvPr/>
        </p:nvSpPr>
        <p:spPr>
          <a:xfrm>
            <a:off x="228600" y="2751739"/>
            <a:ext cx="228600" cy="228600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145" y="2862467"/>
            <a:ext cx="87511" cy="7144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42925" y="2751739"/>
            <a:ext cx="324691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Status Line</a:t>
            </a:r>
            <a:endParaRPr lang="en-US" sz="837" dirty="0"/>
          </a:p>
        </p:txBody>
      </p:sp>
      <p:sp>
        <p:nvSpPr>
          <p:cNvPr id="21" name="Text 14"/>
          <p:cNvSpPr/>
          <p:nvPr/>
        </p:nvSpPr>
        <p:spPr>
          <a:xfrm>
            <a:off x="542925" y="2947467"/>
            <a:ext cx="32469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HTTP version, status code (200, 404, etc.), and reason phrase </a:t>
            </a:r>
            <a:endParaRPr lang="en-US" sz="837" dirty="0"/>
          </a:p>
        </p:txBody>
      </p:sp>
      <p:sp>
        <p:nvSpPr>
          <p:cNvPr id="22" name="Shape 15"/>
          <p:cNvSpPr/>
          <p:nvPr/>
        </p:nvSpPr>
        <p:spPr>
          <a:xfrm>
            <a:off x="228600" y="3197498"/>
            <a:ext cx="228600" cy="228600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894" y="3308226"/>
            <a:ext cx="100013" cy="7144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542925" y="3197498"/>
            <a:ext cx="330624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Headers</a:t>
            </a:r>
            <a:endParaRPr lang="en-US" sz="837" dirty="0"/>
          </a:p>
        </p:txBody>
      </p:sp>
      <p:sp>
        <p:nvSpPr>
          <p:cNvPr id="25" name="Text 17"/>
          <p:cNvSpPr/>
          <p:nvPr/>
        </p:nvSpPr>
        <p:spPr>
          <a:xfrm>
            <a:off x="542925" y="3393225"/>
            <a:ext cx="33062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Metadata about the response (Content-Type, Content-Length) </a:t>
            </a:r>
            <a:endParaRPr lang="en-US" sz="837" dirty="0"/>
          </a:p>
        </p:txBody>
      </p:sp>
      <p:sp>
        <p:nvSpPr>
          <p:cNvPr id="26" name="Shape 18"/>
          <p:cNvSpPr/>
          <p:nvPr/>
        </p:nvSpPr>
        <p:spPr>
          <a:xfrm>
            <a:off x="228600" y="3643257"/>
            <a:ext cx="228600" cy="228600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2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395" y="3753985"/>
            <a:ext cx="75009" cy="7144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542925" y="3643257"/>
            <a:ext cx="291730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Body (optional)</a:t>
            </a:r>
            <a:endParaRPr lang="en-US" sz="837" dirty="0"/>
          </a:p>
        </p:txBody>
      </p:sp>
      <p:sp>
        <p:nvSpPr>
          <p:cNvPr id="29" name="Text 20"/>
          <p:cNvSpPr/>
          <p:nvPr/>
        </p:nvSpPr>
        <p:spPr>
          <a:xfrm>
            <a:off x="542925" y="3838984"/>
            <a:ext cx="29173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Requested resource content (HTML, JSON, image data) </a:t>
            </a:r>
            <a:endParaRPr lang="en-US" sz="837" dirty="0"/>
          </a:p>
        </p:txBody>
      </p:sp>
      <p:sp>
        <p:nvSpPr>
          <p:cNvPr id="30" name="Shape 21"/>
          <p:cNvSpPr/>
          <p:nvPr/>
        </p:nvSpPr>
        <p:spPr>
          <a:xfrm>
            <a:off x="228600" y="4089016"/>
            <a:ext cx="4229100" cy="714375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1" name="Shape 22"/>
          <p:cNvSpPr/>
          <p:nvPr/>
        </p:nvSpPr>
        <p:spPr>
          <a:xfrm>
            <a:off x="228600" y="4089016"/>
            <a:ext cx="28575" cy="714375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32" name="Text 23"/>
          <p:cNvSpPr/>
          <p:nvPr/>
        </p:nvSpPr>
        <p:spPr>
          <a:xfrm>
            <a:off x="285750" y="4146166"/>
            <a:ext cx="411480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# Example HTTP Request</a:t>
            </a:r>
            <a:endParaRPr lang="en-US" sz="732" dirty="0"/>
          </a:p>
        </p:txBody>
      </p:sp>
      <p:sp>
        <p:nvSpPr>
          <p:cNvPr id="33" name="Text 24"/>
          <p:cNvSpPr/>
          <p:nvPr/>
        </p:nvSpPr>
        <p:spPr>
          <a:xfrm>
            <a:off x="285750" y="4296184"/>
            <a:ext cx="411480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/index.html HTTP/1.1</a:t>
            </a:r>
            <a:endParaRPr lang="en-US" sz="732" dirty="0"/>
          </a:p>
        </p:txBody>
      </p:sp>
      <p:sp>
        <p:nvSpPr>
          <p:cNvPr id="34" name="Text 25"/>
          <p:cNvSpPr/>
          <p:nvPr/>
        </p:nvSpPr>
        <p:spPr>
          <a:xfrm>
            <a:off x="285750" y="4446203"/>
            <a:ext cx="411480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Host: www.example.com</a:t>
            </a:r>
            <a:endParaRPr lang="en-US" sz="732" dirty="0"/>
          </a:p>
        </p:txBody>
      </p:sp>
      <p:sp>
        <p:nvSpPr>
          <p:cNvPr id="35" name="Text 26"/>
          <p:cNvSpPr/>
          <p:nvPr/>
        </p:nvSpPr>
        <p:spPr>
          <a:xfrm>
            <a:off x="285750" y="4596222"/>
            <a:ext cx="411480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Accept: text/html</a:t>
            </a:r>
            <a:endParaRPr lang="en-US" sz="732" dirty="0"/>
          </a:p>
        </p:txBody>
      </p:sp>
      <p:pic>
        <p:nvPicPr>
          <p:cNvPr id="3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3506" y="1515870"/>
            <a:ext cx="3214688" cy="2500313"/>
          </a:xfrm>
          <a:prstGeom prst="rect">
            <a:avLst/>
          </a:prstGeom>
        </p:spPr>
      </p:pic>
      <p:sp>
        <p:nvSpPr>
          <p:cNvPr id="37" name="Text 27"/>
          <p:cNvSpPr/>
          <p:nvPr/>
        </p:nvSpPr>
        <p:spPr>
          <a:xfrm>
            <a:off x="228600" y="4860541"/>
            <a:ext cx="86868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Understanding the request-response cycle is fundamental for effective web scraping </a:t>
            </a:r>
            <a:endParaRPr lang="en-US" sz="83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57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 Methods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900113"/>
            <a:ext cx="42291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HTTP Methods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28600" y="1271588"/>
            <a:ext cx="500063" cy="228600"/>
          </a:xfrm>
          <a:prstGeom prst="rect">
            <a:avLst/>
          </a:prstGeom>
          <a:solidFill>
            <a:srgbClr val="4CAF50"/>
          </a:solidFill>
          <a:ln/>
        </p:spPr>
      </p:sp>
      <p:sp>
        <p:nvSpPr>
          <p:cNvPr id="6" name="Text 3"/>
          <p:cNvSpPr/>
          <p:nvPr/>
        </p:nvSpPr>
        <p:spPr>
          <a:xfrm>
            <a:off x="228600" y="1271588"/>
            <a:ext cx="500063" cy="22860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842963" y="1271588"/>
            <a:ext cx="3614738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Requests a representation of the specified resource. Requests using GET should only retrieve data and have no other effect. </a:t>
            </a:r>
            <a:endParaRPr lang="en-US" sz="942" dirty="0"/>
          </a:p>
        </p:txBody>
      </p:sp>
      <p:sp>
        <p:nvSpPr>
          <p:cNvPr id="8" name="Shape 5"/>
          <p:cNvSpPr/>
          <p:nvPr/>
        </p:nvSpPr>
        <p:spPr>
          <a:xfrm>
            <a:off x="228600" y="1993106"/>
            <a:ext cx="500063" cy="228600"/>
          </a:xfrm>
          <a:prstGeom prst="rect">
            <a:avLst/>
          </a:prstGeom>
          <a:solidFill>
            <a:srgbClr val="FF9900"/>
          </a:solidFill>
          <a:ln/>
        </p:spPr>
      </p:sp>
      <p:sp>
        <p:nvSpPr>
          <p:cNvPr id="9" name="Text 6"/>
          <p:cNvSpPr/>
          <p:nvPr/>
        </p:nvSpPr>
        <p:spPr>
          <a:xfrm>
            <a:off x="228600" y="1993106"/>
            <a:ext cx="500063" cy="22860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842963" y="1993106"/>
            <a:ext cx="3614738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Submits data to be processed to the identified resource. The data is included in the body of the request. </a:t>
            </a:r>
            <a:endParaRPr lang="en-US" sz="942" dirty="0"/>
          </a:p>
        </p:txBody>
      </p:sp>
      <p:sp>
        <p:nvSpPr>
          <p:cNvPr id="11" name="Shape 8"/>
          <p:cNvSpPr/>
          <p:nvPr/>
        </p:nvSpPr>
        <p:spPr>
          <a:xfrm>
            <a:off x="228600" y="2521744"/>
            <a:ext cx="500063" cy="228600"/>
          </a:xfrm>
          <a:prstGeom prst="rect">
            <a:avLst/>
          </a:prstGeom>
          <a:solidFill>
            <a:srgbClr val="2196F3"/>
          </a:solidFill>
          <a:ln/>
        </p:spPr>
      </p:sp>
      <p:sp>
        <p:nvSpPr>
          <p:cNvPr id="12" name="Text 9"/>
          <p:cNvSpPr/>
          <p:nvPr/>
        </p:nvSpPr>
        <p:spPr>
          <a:xfrm>
            <a:off x="228600" y="2521744"/>
            <a:ext cx="500063" cy="22860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PUT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842963" y="2521744"/>
            <a:ext cx="3614738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Uploads a representation of the specified resource. Unlike POST, PUT is idempotent - calling it multiple times has the same effect. </a:t>
            </a:r>
            <a:endParaRPr lang="en-US" sz="942" dirty="0"/>
          </a:p>
        </p:txBody>
      </p:sp>
      <p:sp>
        <p:nvSpPr>
          <p:cNvPr id="14" name="Shape 11"/>
          <p:cNvSpPr/>
          <p:nvPr/>
        </p:nvSpPr>
        <p:spPr>
          <a:xfrm>
            <a:off x="228600" y="3243263"/>
            <a:ext cx="521689" cy="228600"/>
          </a:xfrm>
          <a:prstGeom prst="rect">
            <a:avLst/>
          </a:prstGeom>
          <a:solidFill>
            <a:srgbClr val="F44336"/>
          </a:solidFill>
          <a:ln/>
        </p:spPr>
      </p:sp>
      <p:sp>
        <p:nvSpPr>
          <p:cNvPr id="15" name="Text 12"/>
          <p:cNvSpPr/>
          <p:nvPr/>
        </p:nvSpPr>
        <p:spPr>
          <a:xfrm>
            <a:off x="228600" y="3243263"/>
            <a:ext cx="521689" cy="22860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DELETE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864589" y="3243263"/>
            <a:ext cx="3593111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Deletes the specified resource. Also idempotent - multiple identical requests should have the same effect. 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228600" y="3771900"/>
            <a:ext cx="500063" cy="228600"/>
          </a:xfrm>
          <a:prstGeom prst="rect">
            <a:avLst/>
          </a:prstGeom>
          <a:noFill/>
          <a:ln/>
        </p:spPr>
        <p:txBody>
          <a:bodyPr wrap="none" lIns="68072" tIns="34036" rIns="68072" bIns="34036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HEAD</a:t>
            </a:r>
            <a:endParaRPr lang="en-US" sz="837" dirty="0"/>
          </a:p>
        </p:txBody>
      </p:sp>
      <p:sp>
        <p:nvSpPr>
          <p:cNvPr id="20" name="Shape 17"/>
          <p:cNvSpPr/>
          <p:nvPr/>
        </p:nvSpPr>
        <p:spPr>
          <a:xfrm>
            <a:off x="228600" y="4300538"/>
            <a:ext cx="4229100" cy="742950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21" name="Shape 18"/>
          <p:cNvSpPr/>
          <p:nvPr/>
        </p:nvSpPr>
        <p:spPr>
          <a:xfrm>
            <a:off x="228600" y="4300538"/>
            <a:ext cx="28575" cy="742950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22" name="Text 19"/>
          <p:cNvSpPr/>
          <p:nvPr/>
        </p:nvSpPr>
        <p:spPr>
          <a:xfrm>
            <a:off x="342900" y="4421981"/>
            <a:ext cx="16268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Important for Web Scraping: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1969750" y="4421981"/>
            <a:ext cx="21095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Most web scraping operations use GET </a:t>
            </a:r>
            <a:endParaRPr lang="en-US" sz="837" dirty="0"/>
          </a:p>
        </p:txBody>
      </p:sp>
      <p:sp>
        <p:nvSpPr>
          <p:cNvPr id="24" name="Text 21"/>
          <p:cNvSpPr/>
          <p:nvPr/>
        </p:nvSpPr>
        <p:spPr>
          <a:xfrm>
            <a:off x="342900" y="4593431"/>
            <a:ext cx="35998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requests to retrieve page content. Understanding other methods is 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342900" y="4764881"/>
            <a:ext cx="29308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essential when working with APIs or submitting forms. </a:t>
            </a:r>
            <a:endParaRPr lang="en-US" sz="837" dirty="0"/>
          </a:p>
        </p:txBody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913" y="1485900"/>
            <a:ext cx="3571875" cy="2857500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228600" y="5157788"/>
            <a:ext cx="86868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HTTP methods define the desired action to be performed on the identified resource 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721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 Architecture Overview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957263"/>
            <a:ext cx="42291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Components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28600" y="1328738"/>
            <a:ext cx="257175" cy="257175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80" y="1453753"/>
            <a:ext cx="125016" cy="71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0075" y="1328738"/>
            <a:ext cx="3857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Client Side</a:t>
            </a:r>
            <a:endParaRPr lang="en-US" sz="1046" dirty="0"/>
          </a:p>
        </p:txBody>
      </p:sp>
      <p:sp>
        <p:nvSpPr>
          <p:cNvPr id="8" name="Text 4"/>
          <p:cNvSpPr/>
          <p:nvPr/>
        </p:nvSpPr>
        <p:spPr>
          <a:xfrm>
            <a:off x="600075" y="1571625"/>
            <a:ext cx="385762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 browsers, mobile apps, or any user agent that initiates requests and renders responses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228600" y="2071688"/>
            <a:ext cx="257175" cy="257175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81" y="2196703"/>
            <a:ext cx="100013" cy="714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0075" y="2071688"/>
            <a:ext cx="3857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Server Side</a:t>
            </a:r>
            <a:endParaRPr lang="en-US" sz="1046" dirty="0"/>
          </a:p>
        </p:txBody>
      </p:sp>
      <p:sp>
        <p:nvSpPr>
          <p:cNvPr id="12" name="Text 7"/>
          <p:cNvSpPr/>
          <p:nvPr/>
        </p:nvSpPr>
        <p:spPr>
          <a:xfrm>
            <a:off x="600075" y="2314575"/>
            <a:ext cx="385762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 servers, application servers, and databases that process requests and deliver responses</a:t>
            </a:r>
            <a:endParaRPr lang="en-US" sz="942" dirty="0"/>
          </a:p>
        </p:txBody>
      </p:sp>
      <p:sp>
        <p:nvSpPr>
          <p:cNvPr id="13" name="Shape 8"/>
          <p:cNvSpPr/>
          <p:nvPr/>
        </p:nvSpPr>
        <p:spPr>
          <a:xfrm>
            <a:off x="228600" y="2814638"/>
            <a:ext cx="257175" cy="257175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81" y="2939653"/>
            <a:ext cx="100013" cy="714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00075" y="2814638"/>
            <a:ext cx="3857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Communication Layer</a:t>
            </a:r>
            <a:endParaRPr lang="en-US" sz="1046" dirty="0"/>
          </a:p>
        </p:txBody>
      </p:sp>
      <p:sp>
        <p:nvSpPr>
          <p:cNvPr id="16" name="Text 10"/>
          <p:cNvSpPr/>
          <p:nvPr/>
        </p:nvSpPr>
        <p:spPr>
          <a:xfrm>
            <a:off x="600075" y="3057525"/>
            <a:ext cx="385762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HTTP/HTTPS protocols that facilitate client-server communication</a:t>
            </a:r>
            <a:endParaRPr lang="en-US" sz="942" dirty="0"/>
          </a:p>
        </p:txBody>
      </p:sp>
      <p:sp>
        <p:nvSpPr>
          <p:cNvPr id="17" name="Shape 11"/>
          <p:cNvSpPr/>
          <p:nvPr/>
        </p:nvSpPr>
        <p:spPr>
          <a:xfrm>
            <a:off x="228600" y="3557588"/>
            <a:ext cx="257175" cy="257175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680" y="3682603"/>
            <a:ext cx="125016" cy="7144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600075" y="3557588"/>
            <a:ext cx="38576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Infrastructure</a:t>
            </a:r>
            <a:endParaRPr lang="en-US" sz="1046" dirty="0"/>
          </a:p>
        </p:txBody>
      </p:sp>
      <p:sp>
        <p:nvSpPr>
          <p:cNvPr id="20" name="Text 13"/>
          <p:cNvSpPr/>
          <p:nvPr/>
        </p:nvSpPr>
        <p:spPr>
          <a:xfrm>
            <a:off x="600075" y="3800475"/>
            <a:ext cx="3857625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DNS, load balancers, CDNs, and other systems that support web operations</a:t>
            </a:r>
            <a:endParaRPr lang="en-US" sz="942" dirty="0"/>
          </a:p>
        </p:txBody>
      </p:sp>
      <p:sp>
        <p:nvSpPr>
          <p:cNvPr id="21" name="Shape 14"/>
          <p:cNvSpPr/>
          <p:nvPr/>
        </p:nvSpPr>
        <p:spPr>
          <a:xfrm>
            <a:off x="228600" y="4357688"/>
            <a:ext cx="4229100" cy="1000125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22" name="Shape 15"/>
          <p:cNvSpPr/>
          <p:nvPr/>
        </p:nvSpPr>
        <p:spPr>
          <a:xfrm>
            <a:off x="228600" y="4357688"/>
            <a:ext cx="28575" cy="1000125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23" name="Text 16"/>
          <p:cNvSpPr/>
          <p:nvPr/>
        </p:nvSpPr>
        <p:spPr>
          <a:xfrm>
            <a:off x="342900" y="4480917"/>
            <a:ext cx="76136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Insight:</a:t>
            </a:r>
            <a:endParaRPr lang="en-US" sz="942" dirty="0"/>
          </a:p>
        </p:txBody>
      </p:sp>
      <p:sp>
        <p:nvSpPr>
          <p:cNvPr id="24" name="Text 17"/>
          <p:cNvSpPr/>
          <p:nvPr/>
        </p:nvSpPr>
        <p:spPr>
          <a:xfrm>
            <a:off x="1104267" y="4480917"/>
            <a:ext cx="289104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Understanding web architecture is essential for </a:t>
            </a:r>
            <a:endParaRPr lang="en-US" sz="942" dirty="0"/>
          </a:p>
        </p:txBody>
      </p:sp>
      <p:sp>
        <p:nvSpPr>
          <p:cNvPr id="25" name="Text 18"/>
          <p:cNvSpPr/>
          <p:nvPr/>
        </p:nvSpPr>
        <p:spPr>
          <a:xfrm>
            <a:off x="342900" y="4673798"/>
            <a:ext cx="385687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effective web scraping, as it helps identify the optimal points for </a:t>
            </a:r>
            <a:endParaRPr lang="en-US" sz="942" dirty="0"/>
          </a:p>
        </p:txBody>
      </p:sp>
      <p:sp>
        <p:nvSpPr>
          <p:cNvPr id="26" name="Text 19"/>
          <p:cNvSpPr/>
          <p:nvPr/>
        </p:nvSpPr>
        <p:spPr>
          <a:xfrm>
            <a:off x="342900" y="4866680"/>
            <a:ext cx="389672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extraction and the proper methods for interacting with web </a:t>
            </a:r>
            <a:endParaRPr lang="en-US" sz="942" dirty="0"/>
          </a:p>
        </p:txBody>
      </p:sp>
      <p:sp>
        <p:nvSpPr>
          <p:cNvPr id="27" name="Text 20"/>
          <p:cNvSpPr/>
          <p:nvPr/>
        </p:nvSpPr>
        <p:spPr>
          <a:xfrm>
            <a:off x="342900" y="5059561"/>
            <a:ext cx="62276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resources. </a:t>
            </a:r>
            <a:endParaRPr lang="en-US" sz="942" dirty="0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4913" y="1643063"/>
            <a:ext cx="3571875" cy="285750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228600" y="5472113"/>
            <a:ext cx="86868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Modern web architecture continues to evolve with new technologies and patterns 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00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HTML/CSS Structure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842963"/>
            <a:ext cx="42291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HTML Document Structure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296591"/>
            <a:ext cx="107156" cy="71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21481" y="1185863"/>
            <a:ext cx="324415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HTML defines the structure and content of web pages </a:t>
            </a:r>
            <a:endParaRPr lang="en-US" sz="942" dirty="0"/>
          </a:p>
        </p:txBody>
      </p:sp>
      <p:sp>
        <p:nvSpPr>
          <p:cNvPr id="7" name="Shape 3"/>
          <p:cNvSpPr/>
          <p:nvPr/>
        </p:nvSpPr>
        <p:spPr>
          <a:xfrm>
            <a:off x="228600" y="1471613"/>
            <a:ext cx="4229100" cy="1560909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8" name="Shape 4"/>
          <p:cNvSpPr/>
          <p:nvPr/>
        </p:nvSpPr>
        <p:spPr>
          <a:xfrm>
            <a:off x="228600" y="1471613"/>
            <a:ext cx="28575" cy="1560909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9" name="Text 5"/>
          <p:cNvSpPr/>
          <p:nvPr/>
        </p:nvSpPr>
        <p:spPr>
          <a:xfrm>
            <a:off x="285750" y="1535906"/>
            <a:ext cx="88629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&lt;!DOCTYPE html&gt;</a:t>
            </a:r>
            <a:endParaRPr lang="en-US" sz="785" dirty="0"/>
          </a:p>
        </p:txBody>
      </p:sp>
      <p:sp>
        <p:nvSpPr>
          <p:cNvPr id="10" name="Text 6"/>
          <p:cNvSpPr/>
          <p:nvPr/>
        </p:nvSpPr>
        <p:spPr>
          <a:xfrm>
            <a:off x="285750" y="1696641"/>
            <a:ext cx="35534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&lt;html&gt;</a:t>
            </a:r>
            <a:endParaRPr lang="en-US" sz="785" dirty="0"/>
          </a:p>
        </p:txBody>
      </p:sp>
      <p:sp>
        <p:nvSpPr>
          <p:cNvPr id="11" name="Text 7"/>
          <p:cNvSpPr/>
          <p:nvPr/>
        </p:nvSpPr>
        <p:spPr>
          <a:xfrm>
            <a:off x="285750" y="1857375"/>
            <a:ext cx="87656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&lt;head&gt;...&lt;/head&gt;</a:t>
            </a:r>
            <a:endParaRPr lang="en-US" sz="785" dirty="0"/>
          </a:p>
        </p:txBody>
      </p:sp>
      <p:sp>
        <p:nvSpPr>
          <p:cNvPr id="12" name="Text 8"/>
          <p:cNvSpPr/>
          <p:nvPr/>
        </p:nvSpPr>
        <p:spPr>
          <a:xfrm>
            <a:off x="285750" y="2018109"/>
            <a:ext cx="37387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&lt;body&gt;</a:t>
            </a:r>
            <a:endParaRPr lang="en-US" sz="785" dirty="0"/>
          </a:p>
        </p:txBody>
      </p:sp>
      <p:sp>
        <p:nvSpPr>
          <p:cNvPr id="13" name="Text 9"/>
          <p:cNvSpPr/>
          <p:nvPr/>
        </p:nvSpPr>
        <p:spPr>
          <a:xfrm>
            <a:off x="285750" y="2178844"/>
            <a:ext cx="108593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&lt;header&gt;...&lt;/header&gt;</a:t>
            </a:r>
            <a:endParaRPr lang="en-US" sz="785" dirty="0"/>
          </a:p>
        </p:txBody>
      </p:sp>
      <p:sp>
        <p:nvSpPr>
          <p:cNvPr id="14" name="Text 10"/>
          <p:cNvSpPr/>
          <p:nvPr/>
        </p:nvSpPr>
        <p:spPr>
          <a:xfrm>
            <a:off x="285750" y="2339578"/>
            <a:ext cx="87954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&lt;main&gt;...&lt;/main&gt;</a:t>
            </a:r>
            <a:endParaRPr lang="en-US" sz="785" dirty="0"/>
          </a:p>
        </p:txBody>
      </p:sp>
      <p:sp>
        <p:nvSpPr>
          <p:cNvPr id="15" name="Text 11"/>
          <p:cNvSpPr/>
          <p:nvPr/>
        </p:nvSpPr>
        <p:spPr>
          <a:xfrm>
            <a:off x="285750" y="2500313"/>
            <a:ext cx="99100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&lt;footer&gt;...&lt;/footer&gt;</a:t>
            </a:r>
            <a:endParaRPr lang="en-US" sz="785" dirty="0"/>
          </a:p>
        </p:txBody>
      </p:sp>
      <p:sp>
        <p:nvSpPr>
          <p:cNvPr id="16" name="Text 12"/>
          <p:cNvSpPr/>
          <p:nvPr/>
        </p:nvSpPr>
        <p:spPr>
          <a:xfrm>
            <a:off x="285750" y="2661047"/>
            <a:ext cx="41375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&lt;/body&gt;</a:t>
            </a:r>
            <a:endParaRPr lang="en-US" sz="785" dirty="0"/>
          </a:p>
        </p:txBody>
      </p:sp>
      <p:sp>
        <p:nvSpPr>
          <p:cNvPr id="17" name="Text 13"/>
          <p:cNvSpPr/>
          <p:nvPr/>
        </p:nvSpPr>
        <p:spPr>
          <a:xfrm>
            <a:off x="285750" y="2821781"/>
            <a:ext cx="39519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&lt;/html&gt; </a:t>
            </a:r>
            <a:endParaRPr lang="en-US" sz="785" dirty="0"/>
          </a:p>
        </p:txBody>
      </p:sp>
      <p:sp>
        <p:nvSpPr>
          <p:cNvPr id="18" name="Text 14"/>
          <p:cNvSpPr/>
          <p:nvPr/>
        </p:nvSpPr>
        <p:spPr>
          <a:xfrm>
            <a:off x="228600" y="3146822"/>
            <a:ext cx="42291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CSS Styling</a:t>
            </a:r>
            <a:endParaRPr lang="en-US" sz="1350" dirty="0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3600450"/>
            <a:ext cx="142875" cy="7144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457200" y="3489722"/>
            <a:ext cx="358451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CSS controls the presentation and layout of HTML elements </a:t>
            </a:r>
            <a:endParaRPr lang="en-US" sz="942" dirty="0"/>
          </a:p>
        </p:txBody>
      </p:sp>
      <p:sp>
        <p:nvSpPr>
          <p:cNvPr id="21" name="Shape 16"/>
          <p:cNvSpPr/>
          <p:nvPr/>
        </p:nvSpPr>
        <p:spPr>
          <a:xfrm>
            <a:off x="228600" y="3775472"/>
            <a:ext cx="4229100" cy="596503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22" name="Shape 17"/>
          <p:cNvSpPr/>
          <p:nvPr/>
        </p:nvSpPr>
        <p:spPr>
          <a:xfrm>
            <a:off x="228600" y="3775472"/>
            <a:ext cx="28575" cy="596503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23" name="Text 18"/>
          <p:cNvSpPr/>
          <p:nvPr/>
        </p:nvSpPr>
        <p:spPr>
          <a:xfrm>
            <a:off x="285750" y="3839766"/>
            <a:ext cx="46763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selector {</a:t>
            </a:r>
            <a:endParaRPr lang="en-US" sz="785" dirty="0"/>
          </a:p>
        </p:txBody>
      </p:sp>
      <p:sp>
        <p:nvSpPr>
          <p:cNvPr id="24" name="Text 19"/>
          <p:cNvSpPr/>
          <p:nvPr/>
        </p:nvSpPr>
        <p:spPr>
          <a:xfrm>
            <a:off x="285750" y="4000500"/>
            <a:ext cx="79094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property: value;</a:t>
            </a:r>
            <a:endParaRPr lang="en-US" sz="785" dirty="0"/>
          </a:p>
        </p:txBody>
      </p:sp>
      <p:sp>
        <p:nvSpPr>
          <p:cNvPr id="25" name="Text 20"/>
          <p:cNvSpPr/>
          <p:nvPr/>
        </p:nvSpPr>
        <p:spPr>
          <a:xfrm>
            <a:off x="285750" y="4161234"/>
            <a:ext cx="40742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5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 </a:t>
            </a:r>
            <a:endParaRPr lang="en-US" sz="785" dirty="0"/>
          </a:p>
        </p:txBody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4568428"/>
            <a:ext cx="142875" cy="7144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457200" y="4457700"/>
            <a:ext cx="324016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CSS selectors: element (div), class (.name), ID (#name) </a:t>
            </a:r>
            <a:endParaRPr lang="en-US" sz="942" dirty="0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3506" y="1485900"/>
            <a:ext cx="3214688" cy="2500313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228600" y="4800600"/>
            <a:ext cx="86868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Understanding HTML/CSS structure is essential for effective web scraping </a:t>
            </a:r>
            <a:endParaRPr lang="en-US" sz="8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DOM Navigation Techniques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785813"/>
            <a:ext cx="42291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Navigating the Document Object Model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28600" y="1157288"/>
            <a:ext cx="257175" cy="257175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30" y="1282303"/>
            <a:ext cx="112514" cy="71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0075" y="1157288"/>
            <a:ext cx="188449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Element Selection</a:t>
            </a:r>
            <a:endParaRPr lang="en-US" sz="942" dirty="0"/>
          </a:p>
        </p:txBody>
      </p:sp>
      <p:sp>
        <p:nvSpPr>
          <p:cNvPr id="8" name="Shape 4"/>
          <p:cNvSpPr/>
          <p:nvPr/>
        </p:nvSpPr>
        <p:spPr>
          <a:xfrm>
            <a:off x="600075" y="1378744"/>
            <a:ext cx="1884499" cy="414338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9" name="Shape 5"/>
          <p:cNvSpPr/>
          <p:nvPr/>
        </p:nvSpPr>
        <p:spPr>
          <a:xfrm>
            <a:off x="600075" y="1378744"/>
            <a:ext cx="28575" cy="414338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10" name="Text 6"/>
          <p:cNvSpPr/>
          <p:nvPr/>
        </p:nvSpPr>
        <p:spPr>
          <a:xfrm>
            <a:off x="657225" y="1443038"/>
            <a:ext cx="159581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document.getElementById('main')</a:t>
            </a:r>
            <a:endParaRPr lang="en-US" sz="732" dirty="0"/>
          </a:p>
        </p:txBody>
      </p:sp>
      <p:sp>
        <p:nvSpPr>
          <p:cNvPr id="11" name="Text 7"/>
          <p:cNvSpPr/>
          <p:nvPr/>
        </p:nvSpPr>
        <p:spPr>
          <a:xfrm>
            <a:off x="657225" y="1593056"/>
            <a:ext cx="17416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document.querySelector('.container') </a:t>
            </a:r>
            <a:endParaRPr lang="en-US" sz="732" dirty="0"/>
          </a:p>
        </p:txBody>
      </p:sp>
      <p:sp>
        <p:nvSpPr>
          <p:cNvPr id="12" name="Shape 8"/>
          <p:cNvSpPr/>
          <p:nvPr/>
        </p:nvSpPr>
        <p:spPr>
          <a:xfrm>
            <a:off x="228600" y="1935956"/>
            <a:ext cx="257175" cy="257175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30" y="2060972"/>
            <a:ext cx="112514" cy="714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00075" y="1935956"/>
            <a:ext cx="115806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Traversal Methods</a:t>
            </a:r>
            <a:endParaRPr lang="en-US" sz="942" dirty="0"/>
          </a:p>
        </p:txBody>
      </p:sp>
      <p:sp>
        <p:nvSpPr>
          <p:cNvPr id="15" name="Shape 10"/>
          <p:cNvSpPr/>
          <p:nvPr/>
        </p:nvSpPr>
        <p:spPr>
          <a:xfrm>
            <a:off x="600075" y="2157413"/>
            <a:ext cx="1158069" cy="414338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16" name="Shape 11"/>
          <p:cNvSpPr/>
          <p:nvPr/>
        </p:nvSpPr>
        <p:spPr>
          <a:xfrm>
            <a:off x="600075" y="2157413"/>
            <a:ext cx="28575" cy="414338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17" name="Text 12"/>
          <p:cNvSpPr/>
          <p:nvPr/>
        </p:nvSpPr>
        <p:spPr>
          <a:xfrm>
            <a:off x="657225" y="2221706"/>
            <a:ext cx="97894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element.parentNode</a:t>
            </a:r>
            <a:endParaRPr lang="en-US" sz="732" dirty="0"/>
          </a:p>
        </p:txBody>
      </p:sp>
      <p:sp>
        <p:nvSpPr>
          <p:cNvPr id="18" name="Text 13"/>
          <p:cNvSpPr/>
          <p:nvPr/>
        </p:nvSpPr>
        <p:spPr>
          <a:xfrm>
            <a:off x="657225" y="2371725"/>
            <a:ext cx="79371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element.children </a:t>
            </a:r>
            <a:endParaRPr lang="en-US" sz="732" dirty="0"/>
          </a:p>
        </p:txBody>
      </p:sp>
      <p:sp>
        <p:nvSpPr>
          <p:cNvPr id="19" name="Shape 14"/>
          <p:cNvSpPr/>
          <p:nvPr/>
        </p:nvSpPr>
        <p:spPr>
          <a:xfrm>
            <a:off x="228600" y="2714625"/>
            <a:ext cx="257175" cy="257175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81" y="2839641"/>
            <a:ext cx="100013" cy="714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00075" y="2714625"/>
            <a:ext cx="176819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CSS Selector Navigation</a:t>
            </a:r>
            <a:endParaRPr lang="en-US" sz="942" dirty="0"/>
          </a:p>
        </p:txBody>
      </p:sp>
      <p:sp>
        <p:nvSpPr>
          <p:cNvPr id="22" name="Shape 16"/>
          <p:cNvSpPr/>
          <p:nvPr/>
        </p:nvSpPr>
        <p:spPr>
          <a:xfrm>
            <a:off x="600075" y="2936081"/>
            <a:ext cx="1768190" cy="264319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23" name="Shape 17"/>
          <p:cNvSpPr/>
          <p:nvPr/>
        </p:nvSpPr>
        <p:spPr>
          <a:xfrm>
            <a:off x="600075" y="2936081"/>
            <a:ext cx="28575" cy="264319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24" name="Text 18"/>
          <p:cNvSpPr/>
          <p:nvPr/>
        </p:nvSpPr>
        <p:spPr>
          <a:xfrm>
            <a:off x="600075" y="2936081"/>
            <a:ext cx="1768190" cy="264319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document.querySelectorAll('nav a') </a:t>
            </a:r>
            <a:endParaRPr lang="en-US" sz="732" dirty="0"/>
          </a:p>
        </p:txBody>
      </p:sp>
      <p:sp>
        <p:nvSpPr>
          <p:cNvPr id="25" name="Shape 19"/>
          <p:cNvSpPr/>
          <p:nvPr/>
        </p:nvSpPr>
        <p:spPr>
          <a:xfrm>
            <a:off x="228600" y="3343275"/>
            <a:ext cx="257175" cy="257175"/>
          </a:xfrm>
          <a:prstGeom prst="ellipse">
            <a:avLst/>
          </a:prstGeom>
          <a:solidFill>
            <a:srgbClr val="0066CC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680" y="3468291"/>
            <a:ext cx="125016" cy="7144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600075" y="3343275"/>
            <a:ext cx="143215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Content Extraction</a:t>
            </a:r>
            <a:endParaRPr lang="en-US" sz="942" dirty="0"/>
          </a:p>
        </p:txBody>
      </p:sp>
      <p:sp>
        <p:nvSpPr>
          <p:cNvPr id="28" name="Shape 21"/>
          <p:cNvSpPr/>
          <p:nvPr/>
        </p:nvSpPr>
        <p:spPr>
          <a:xfrm>
            <a:off x="600075" y="3564731"/>
            <a:ext cx="1432154" cy="414338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29" name="Shape 22"/>
          <p:cNvSpPr/>
          <p:nvPr/>
        </p:nvSpPr>
        <p:spPr>
          <a:xfrm>
            <a:off x="600075" y="3564731"/>
            <a:ext cx="28575" cy="414338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30" name="Text 23"/>
          <p:cNvSpPr/>
          <p:nvPr/>
        </p:nvSpPr>
        <p:spPr>
          <a:xfrm>
            <a:off x="657225" y="3629025"/>
            <a:ext cx="96873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element.textContent</a:t>
            </a:r>
            <a:endParaRPr lang="en-US" sz="732" dirty="0"/>
          </a:p>
        </p:txBody>
      </p:sp>
      <p:sp>
        <p:nvSpPr>
          <p:cNvPr id="31" name="Text 24"/>
          <p:cNvSpPr/>
          <p:nvPr/>
        </p:nvSpPr>
        <p:spPr>
          <a:xfrm>
            <a:off x="657225" y="3779044"/>
            <a:ext cx="12892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element.getAttribute('href') </a:t>
            </a:r>
            <a:endParaRPr lang="en-US" sz="732" dirty="0"/>
          </a:p>
        </p:txBody>
      </p:sp>
      <p:pic>
        <p:nvPicPr>
          <p:cNvPr id="3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3506" y="1321594"/>
            <a:ext cx="3214688" cy="2500313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228600" y="4414838"/>
            <a:ext cx="86868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Effective DOM navigation is essential for extracting structured data from web pages 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2009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Request Handling &amp; Processing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" y="957263"/>
            <a:ext cx="42291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66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 Request Handling Process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28600" y="1328738"/>
            <a:ext cx="257175" cy="257175"/>
          </a:xfrm>
          <a:prstGeom prst="ellipse">
            <a:avLst/>
          </a:prstGeom>
          <a:solidFill>
            <a:srgbClr val="0066CC"/>
          </a:solidFill>
          <a:ln/>
        </p:spPr>
      </p:sp>
      <p:sp>
        <p:nvSpPr>
          <p:cNvPr id="6" name="Text 3"/>
          <p:cNvSpPr/>
          <p:nvPr/>
        </p:nvSpPr>
        <p:spPr>
          <a:xfrm>
            <a:off x="228600" y="1328738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600075" y="1328738"/>
            <a:ext cx="369973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Request Formation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600075" y="1550194"/>
            <a:ext cx="369973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Constructing proper HTTP requests with appropriate headers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600075" y="1800225"/>
            <a:ext cx="3699737" cy="85725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10" name="Shape 7"/>
          <p:cNvSpPr/>
          <p:nvPr/>
        </p:nvSpPr>
        <p:spPr>
          <a:xfrm>
            <a:off x="600075" y="1800225"/>
            <a:ext cx="28575" cy="857250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11" name="Text 8"/>
          <p:cNvSpPr/>
          <p:nvPr/>
        </p:nvSpPr>
        <p:spPr>
          <a:xfrm>
            <a:off x="685800" y="1893094"/>
            <a:ext cx="6042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headers = {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685800" y="2064544"/>
            <a:ext cx="14764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'User-Agent': 'Mozilla/5.0...',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685800" y="2235994"/>
            <a:ext cx="190149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'Accept': 'text/html,application/json'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685800" y="2407444"/>
            <a:ext cx="4344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} </a:t>
            </a:r>
            <a:endParaRPr lang="en-US" sz="837" dirty="0"/>
          </a:p>
        </p:txBody>
      </p:sp>
      <p:sp>
        <p:nvSpPr>
          <p:cNvPr id="15" name="Shape 12"/>
          <p:cNvSpPr/>
          <p:nvPr/>
        </p:nvSpPr>
        <p:spPr>
          <a:xfrm>
            <a:off x="228600" y="2886075"/>
            <a:ext cx="257175" cy="257175"/>
          </a:xfrm>
          <a:prstGeom prst="ellipse">
            <a:avLst/>
          </a:prstGeom>
          <a:solidFill>
            <a:srgbClr val="0066CC"/>
          </a:solidFill>
          <a:ln/>
        </p:spPr>
      </p:sp>
      <p:sp>
        <p:nvSpPr>
          <p:cNvPr id="16" name="Text 13"/>
          <p:cNvSpPr/>
          <p:nvPr/>
        </p:nvSpPr>
        <p:spPr>
          <a:xfrm>
            <a:off x="228600" y="2886075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600075" y="2886075"/>
            <a:ext cx="32265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Response Parsing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600075" y="3107531"/>
            <a:ext cx="32265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Processing received data based on content type</a:t>
            </a:r>
            <a:endParaRPr lang="en-US" sz="942" dirty="0"/>
          </a:p>
        </p:txBody>
      </p:sp>
      <p:sp>
        <p:nvSpPr>
          <p:cNvPr id="19" name="Shape 16"/>
          <p:cNvSpPr/>
          <p:nvPr/>
        </p:nvSpPr>
        <p:spPr>
          <a:xfrm>
            <a:off x="600075" y="3357563"/>
            <a:ext cx="3226575" cy="85725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20" name="Shape 17"/>
          <p:cNvSpPr/>
          <p:nvPr/>
        </p:nvSpPr>
        <p:spPr>
          <a:xfrm>
            <a:off x="600075" y="3357563"/>
            <a:ext cx="28575" cy="857250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21" name="Text 18"/>
          <p:cNvSpPr/>
          <p:nvPr/>
        </p:nvSpPr>
        <p:spPr>
          <a:xfrm>
            <a:off x="685800" y="3450431"/>
            <a:ext cx="30265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if response.headers['Content-Type'] == 'application/json':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685800" y="3621881"/>
            <a:ext cx="11813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 = response.json()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685800" y="3793331"/>
            <a:ext cx="2438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else:</a:t>
            </a:r>
            <a:endParaRPr lang="en-US" sz="837" dirty="0"/>
          </a:p>
        </p:txBody>
      </p:sp>
      <p:sp>
        <p:nvSpPr>
          <p:cNvPr id="24" name="Text 21"/>
          <p:cNvSpPr/>
          <p:nvPr/>
        </p:nvSpPr>
        <p:spPr>
          <a:xfrm>
            <a:off x="685800" y="3964781"/>
            <a:ext cx="11023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html = response.text </a:t>
            </a:r>
            <a:endParaRPr lang="en-US" sz="837" dirty="0"/>
          </a:p>
        </p:txBody>
      </p:sp>
      <p:sp>
        <p:nvSpPr>
          <p:cNvPr id="25" name="Shape 22"/>
          <p:cNvSpPr/>
          <p:nvPr/>
        </p:nvSpPr>
        <p:spPr>
          <a:xfrm>
            <a:off x="228600" y="4443413"/>
            <a:ext cx="257175" cy="257175"/>
          </a:xfrm>
          <a:prstGeom prst="ellipse">
            <a:avLst/>
          </a:prstGeom>
          <a:solidFill>
            <a:srgbClr val="0066CC"/>
          </a:solidFill>
          <a:ln/>
        </p:spPr>
      </p:sp>
      <p:sp>
        <p:nvSpPr>
          <p:cNvPr id="26" name="Text 23"/>
          <p:cNvSpPr/>
          <p:nvPr/>
        </p:nvSpPr>
        <p:spPr>
          <a:xfrm>
            <a:off x="228600" y="4443413"/>
            <a:ext cx="25717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600075" y="4443413"/>
            <a:ext cx="32508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Error Handling</a:t>
            </a:r>
            <a:endParaRPr lang="en-US" sz="942" dirty="0"/>
          </a:p>
        </p:txBody>
      </p:sp>
      <p:sp>
        <p:nvSpPr>
          <p:cNvPr id="28" name="Text 25"/>
          <p:cNvSpPr/>
          <p:nvPr/>
        </p:nvSpPr>
        <p:spPr>
          <a:xfrm>
            <a:off x="600075" y="4664869"/>
            <a:ext cx="325082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Managing different HTTP status codes and exceptions</a:t>
            </a:r>
            <a:endParaRPr lang="en-US" sz="942" dirty="0"/>
          </a:p>
        </p:txBody>
      </p:sp>
      <p:sp>
        <p:nvSpPr>
          <p:cNvPr id="29" name="Shape 26"/>
          <p:cNvSpPr/>
          <p:nvPr/>
        </p:nvSpPr>
        <p:spPr>
          <a:xfrm>
            <a:off x="600075" y="4914900"/>
            <a:ext cx="3250825" cy="85725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0" name="Shape 27"/>
          <p:cNvSpPr/>
          <p:nvPr/>
        </p:nvSpPr>
        <p:spPr>
          <a:xfrm>
            <a:off x="600075" y="4914900"/>
            <a:ext cx="28575" cy="857250"/>
          </a:xfrm>
          <a:prstGeom prst="rect">
            <a:avLst/>
          </a:prstGeom>
          <a:solidFill>
            <a:srgbClr val="0066CC"/>
          </a:solidFill>
          <a:ln/>
        </p:spPr>
      </p:sp>
      <p:sp>
        <p:nvSpPr>
          <p:cNvPr id="31" name="Text 28"/>
          <p:cNvSpPr/>
          <p:nvPr/>
        </p:nvSpPr>
        <p:spPr>
          <a:xfrm>
            <a:off x="685800" y="5007769"/>
            <a:ext cx="167587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if response.status_code == 200:</a:t>
            </a:r>
            <a:endParaRPr lang="en-US" sz="837" dirty="0"/>
          </a:p>
        </p:txBody>
      </p:sp>
      <p:sp>
        <p:nvSpPr>
          <p:cNvPr id="32" name="Text 29"/>
          <p:cNvSpPr/>
          <p:nvPr/>
        </p:nvSpPr>
        <p:spPr>
          <a:xfrm>
            <a:off x="685800" y="5179219"/>
            <a:ext cx="16170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# Process successful response</a:t>
            </a:r>
            <a:endParaRPr lang="en-US" sz="837" dirty="0"/>
          </a:p>
        </p:txBody>
      </p:sp>
      <p:sp>
        <p:nvSpPr>
          <p:cNvPr id="33" name="Text 30"/>
          <p:cNvSpPr/>
          <p:nvPr/>
        </p:nvSpPr>
        <p:spPr>
          <a:xfrm>
            <a:off x="685800" y="5350669"/>
            <a:ext cx="17698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elif response.status_code == 404:</a:t>
            </a:r>
            <a:endParaRPr lang="en-US" sz="837" dirty="0"/>
          </a:p>
        </p:txBody>
      </p:sp>
      <p:sp>
        <p:nvSpPr>
          <p:cNvPr id="34" name="Text 31"/>
          <p:cNvSpPr/>
          <p:nvPr/>
        </p:nvSpPr>
        <p:spPr>
          <a:xfrm>
            <a:off x="685800" y="5522119"/>
            <a:ext cx="13504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# Handle not found error </a:t>
            </a:r>
            <a:endParaRPr lang="en-US" sz="837" dirty="0"/>
          </a:p>
        </p:txBody>
      </p:sp>
      <p:sp>
        <p:nvSpPr>
          <p:cNvPr id="35" name="Shape 32"/>
          <p:cNvSpPr/>
          <p:nvPr/>
        </p:nvSpPr>
        <p:spPr>
          <a:xfrm>
            <a:off x="228600" y="6000750"/>
            <a:ext cx="4229100" cy="685800"/>
          </a:xfrm>
          <a:prstGeom prst="rect">
            <a:avLst/>
          </a:prstGeom>
          <a:solidFill>
            <a:srgbClr val="F0F7FF"/>
          </a:solidFill>
          <a:ln/>
        </p:spPr>
      </p:sp>
      <p:sp>
        <p:nvSpPr>
          <p:cNvPr id="36" name="Shape 33"/>
          <p:cNvSpPr/>
          <p:nvPr/>
        </p:nvSpPr>
        <p:spPr>
          <a:xfrm>
            <a:off x="228600" y="6000750"/>
            <a:ext cx="28575" cy="685800"/>
          </a:xfrm>
          <a:prstGeom prst="rect">
            <a:avLst/>
          </a:prstGeom>
          <a:solidFill>
            <a:srgbClr val="FF9900"/>
          </a:solidFill>
          <a:ln/>
        </p:spPr>
      </p:sp>
      <p:sp>
        <p:nvSpPr>
          <p:cNvPr id="37" name="Text 34"/>
          <p:cNvSpPr/>
          <p:nvPr/>
        </p:nvSpPr>
        <p:spPr>
          <a:xfrm>
            <a:off x="314325" y="6093619"/>
            <a:ext cx="7730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Best Practice:</a:t>
            </a:r>
            <a:endParaRPr lang="en-US" sz="837" dirty="0"/>
          </a:p>
        </p:txBody>
      </p:sp>
      <p:sp>
        <p:nvSpPr>
          <p:cNvPr id="38" name="Text 35"/>
          <p:cNvSpPr/>
          <p:nvPr/>
        </p:nvSpPr>
        <p:spPr>
          <a:xfrm>
            <a:off x="1087357" y="6093619"/>
            <a:ext cx="30582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Implement rate limiting and respect robots.txt directives </a:t>
            </a:r>
            <a:endParaRPr lang="en-US" sz="837" dirty="0"/>
          </a:p>
        </p:txBody>
      </p:sp>
      <p:sp>
        <p:nvSpPr>
          <p:cNvPr id="39" name="Text 36"/>
          <p:cNvSpPr/>
          <p:nvPr/>
        </p:nvSpPr>
        <p:spPr>
          <a:xfrm>
            <a:off x="314325" y="6265069"/>
            <a:ext cx="37250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when scraping websites to avoid being blocked and to be a good web </a:t>
            </a:r>
            <a:endParaRPr lang="en-US" sz="837" dirty="0"/>
          </a:p>
        </p:txBody>
      </p:sp>
      <p:sp>
        <p:nvSpPr>
          <p:cNvPr id="40" name="Text 37"/>
          <p:cNvSpPr/>
          <p:nvPr/>
        </p:nvSpPr>
        <p:spPr>
          <a:xfrm>
            <a:off x="314325" y="6436519"/>
            <a:ext cx="3745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citizen. </a:t>
            </a:r>
            <a:endParaRPr lang="en-US" sz="837" dirty="0"/>
          </a:p>
        </p:txBody>
      </p:sp>
      <p:pic>
        <p:nvPicPr>
          <p:cNvPr id="4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913" y="2307431"/>
            <a:ext cx="3571875" cy="2857500"/>
          </a:xfrm>
          <a:prstGeom prst="rect">
            <a:avLst/>
          </a:prstGeom>
        </p:spPr>
      </p:pic>
      <p:sp>
        <p:nvSpPr>
          <p:cNvPr id="42" name="Text 38"/>
          <p:cNvSpPr/>
          <p:nvPr/>
        </p:nvSpPr>
        <p:spPr>
          <a:xfrm>
            <a:off x="228600" y="6800850"/>
            <a:ext cx="868680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Effective request handling is crucial for reliable data extraction and web scraping 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1782</Words>
  <Application>Microsoft Office PowerPoint</Application>
  <PresentationFormat>On-screen Show (16:9)</PresentationFormat>
  <Paragraphs>503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Consolas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Arun Ayyar</cp:lastModifiedBy>
  <cp:revision>3</cp:revision>
  <dcterms:created xsi:type="dcterms:W3CDTF">2025-08-19T07:34:23Z</dcterms:created>
  <dcterms:modified xsi:type="dcterms:W3CDTF">2025-08-19T07:57:13Z</dcterms:modified>
</cp:coreProperties>
</file>